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media/image19.jpg" ContentType="image/png"/>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302" r:id="rId2"/>
    <p:sldId id="303" r:id="rId3"/>
    <p:sldId id="304" r:id="rId4"/>
    <p:sldId id="305" r:id="rId5"/>
    <p:sldId id="306" r:id="rId6"/>
    <p:sldId id="307" r:id="rId7"/>
    <p:sldId id="256" r:id="rId8"/>
    <p:sldId id="262" r:id="rId9"/>
    <p:sldId id="257" r:id="rId10"/>
    <p:sldId id="258" r:id="rId11"/>
    <p:sldId id="278" r:id="rId12"/>
    <p:sldId id="294" r:id="rId13"/>
    <p:sldId id="259" r:id="rId14"/>
    <p:sldId id="260" r:id="rId15"/>
    <p:sldId id="261" r:id="rId16"/>
    <p:sldId id="263" r:id="rId17"/>
    <p:sldId id="265" r:id="rId18"/>
    <p:sldId id="264" r:id="rId19"/>
    <p:sldId id="266" r:id="rId20"/>
    <p:sldId id="286" r:id="rId21"/>
    <p:sldId id="292" r:id="rId22"/>
    <p:sldId id="293" r:id="rId23"/>
    <p:sldId id="295" r:id="rId24"/>
    <p:sldId id="296" r:id="rId25"/>
    <p:sldId id="301" r:id="rId26"/>
    <p:sldId id="30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9377" autoAdjust="0"/>
  </p:normalViewPr>
  <p:slideViewPr>
    <p:cSldViewPr snapToGrid="0">
      <p:cViewPr varScale="1">
        <p:scale>
          <a:sx n="58" d="100"/>
          <a:sy n="58" d="100"/>
        </p:scale>
        <p:origin x="-1170" y="-78"/>
      </p:cViewPr>
      <p:guideLst>
        <p:guide orient="horz" pos="2160"/>
        <p:guide pos="3840"/>
      </p:guideLst>
    </p:cSldViewPr>
  </p:slideViewPr>
  <p:outlineViewPr>
    <p:cViewPr>
      <p:scale>
        <a:sx n="33" d="100"/>
        <a:sy n="33" d="100"/>
      </p:scale>
      <p:origin x="0" y="-718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2352DE-3819-4E20-8C94-A812CF02548F}" type="datetimeFigureOut">
              <a:rPr lang="en-US" smtClean="0"/>
              <a:t>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BA3740-96D1-4246-B6C6-1EDB1413964B}" type="slidenum">
              <a:rPr lang="en-US" smtClean="0"/>
              <a:t>‹#›</a:t>
            </a:fld>
            <a:endParaRPr lang="en-US"/>
          </a:p>
        </p:txBody>
      </p:sp>
    </p:spTree>
    <p:extLst>
      <p:ext uri="{BB962C8B-B14F-4D97-AF65-F5344CB8AC3E}">
        <p14:creationId xmlns:p14="http://schemas.microsoft.com/office/powerpoint/2010/main" val="1441606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literarydevices.net/allusion/"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r>
              <a:rPr lang="en-US" sz="1200" kern="1200" dirty="0" smtClean="0">
                <a:solidFill>
                  <a:schemeClr val="tx1"/>
                </a:solidFill>
                <a:effectLst/>
                <a:latin typeface="+mn-lt"/>
                <a:ea typeface="+mn-ea"/>
                <a:cs typeface="+mn-cs"/>
              </a:rPr>
              <a:t>Landscape with the Fall of Icarus 1560s (Netherlands) </a:t>
            </a:r>
            <a:endParaRPr lang="en-US" dirty="0" smtClean="0">
              <a:effectLst/>
            </a:endParaRPr>
          </a:p>
          <a:p>
            <a:pPr lvl="2"/>
            <a:r>
              <a:rPr lang="en-US" sz="1200" kern="1200" dirty="0" smtClean="0">
                <a:solidFill>
                  <a:schemeClr val="tx1"/>
                </a:solidFill>
                <a:effectLst/>
                <a:latin typeface="+mn-lt"/>
                <a:ea typeface="+mn-ea"/>
                <a:cs typeface="+mn-cs"/>
              </a:rPr>
              <a:t>pointing out the ignorance of people to fellow men's suffering</a:t>
            </a:r>
            <a:endParaRPr lang="en-US" dirty="0" smtClean="0">
              <a:effectLst/>
            </a:endParaRPr>
          </a:p>
          <a:p>
            <a:pPr lvl="2"/>
            <a:r>
              <a:rPr lang="en-US" sz="1200" kern="1200" dirty="0" smtClean="0">
                <a:solidFill>
                  <a:schemeClr val="tx1"/>
                </a:solidFill>
                <a:effectLst/>
                <a:latin typeface="+mn-lt"/>
                <a:ea typeface="+mn-ea"/>
                <a:cs typeface="+mn-cs"/>
              </a:rPr>
              <a:t>The painting may, as </a:t>
            </a:r>
            <a:r>
              <a:rPr lang="en-US" sz="1200" b="0" i="1" kern="1200" dirty="0" smtClean="0">
                <a:solidFill>
                  <a:schemeClr val="tx1"/>
                </a:solidFill>
                <a:effectLst/>
                <a:latin typeface="+mn-lt"/>
                <a:ea typeface="+mn-ea"/>
                <a:cs typeface="+mn-cs"/>
              </a:rPr>
              <a:t>W. H. </a:t>
            </a:r>
            <a:r>
              <a:rPr lang="en-US" sz="1200" kern="1200" dirty="0" smtClean="0">
                <a:solidFill>
                  <a:schemeClr val="tx1"/>
                </a:solidFill>
                <a:effectLst/>
                <a:latin typeface="+mn-lt"/>
                <a:ea typeface="+mn-ea"/>
                <a:cs typeface="+mn-cs"/>
              </a:rPr>
              <a:t>Auden's poem suggests, depict humankind's indifference to suffering by highlighting the ordinary events which continue to occur, despite the unobserved death of Icarus.</a:t>
            </a:r>
          </a:p>
          <a:p>
            <a:pPr lvl="2"/>
            <a:r>
              <a:rPr lang="en-US" sz="1200" kern="1200" dirty="0" smtClean="0">
                <a:solidFill>
                  <a:schemeClr val="tx1"/>
                </a:solidFill>
                <a:effectLst/>
                <a:latin typeface="+mn-lt"/>
                <a:ea typeface="+mn-ea"/>
                <a:cs typeface="+mn-cs"/>
              </a:rPr>
              <a:t>Just like</a:t>
            </a:r>
            <a:r>
              <a:rPr lang="en-US" sz="1200" kern="1200" baseline="0" dirty="0" smtClean="0">
                <a:solidFill>
                  <a:schemeClr val="tx1"/>
                </a:solidFill>
                <a:effectLst/>
                <a:latin typeface="+mn-lt"/>
                <a:ea typeface="+mn-ea"/>
                <a:cs typeface="+mn-cs"/>
              </a:rPr>
              <a:t> art, poetry can be interpreted in a number of ways depending on the readers background. </a:t>
            </a: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FEBA3740-96D1-4246-B6C6-1EDB1413964B}" type="slidenum">
              <a:rPr lang="en-US" smtClean="0"/>
              <a:t>7</a:t>
            </a:fld>
            <a:endParaRPr lang="en-US"/>
          </a:p>
        </p:txBody>
      </p:sp>
    </p:spTree>
    <p:extLst>
      <p:ext uri="{BB962C8B-B14F-4D97-AF65-F5344CB8AC3E}">
        <p14:creationId xmlns:p14="http://schemas.microsoft.com/office/powerpoint/2010/main" val="10084121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the use of over-exaggeration for the purpose of creating emphasis or being humorous, but it is not intended to be taken literally.</a:t>
            </a:r>
            <a:endParaRPr lang="en-US" dirty="0"/>
          </a:p>
        </p:txBody>
      </p:sp>
      <p:sp>
        <p:nvSpPr>
          <p:cNvPr id="4" name="Slide Number Placeholder 3"/>
          <p:cNvSpPr>
            <a:spLocks noGrp="1"/>
          </p:cNvSpPr>
          <p:nvPr>
            <p:ph type="sldNum" sz="quarter" idx="10"/>
          </p:nvPr>
        </p:nvSpPr>
        <p:spPr/>
        <p:txBody>
          <a:bodyPr/>
          <a:lstStyle/>
          <a:p>
            <a:fld id="{FEBA3740-96D1-4246-B6C6-1EDB1413964B}" type="slidenum">
              <a:rPr lang="en-US" smtClean="0"/>
              <a:t>23</a:t>
            </a:fld>
            <a:endParaRPr lang="en-US"/>
          </a:p>
        </p:txBody>
      </p:sp>
    </p:spTree>
    <p:extLst>
      <p:ext uri="{BB962C8B-B14F-4D97-AF65-F5344CB8AC3E}">
        <p14:creationId xmlns:p14="http://schemas.microsoft.com/office/powerpoint/2010/main" val="512310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to use figurative language to represent objects, actions and ideas in such a way that it appeals to our physical senses </a:t>
            </a:r>
            <a:endParaRPr lang="en-US" dirty="0"/>
          </a:p>
        </p:txBody>
      </p:sp>
      <p:sp>
        <p:nvSpPr>
          <p:cNvPr id="4" name="Slide Number Placeholder 3"/>
          <p:cNvSpPr>
            <a:spLocks noGrp="1"/>
          </p:cNvSpPr>
          <p:nvPr>
            <p:ph type="sldNum" sz="quarter" idx="10"/>
          </p:nvPr>
        </p:nvSpPr>
        <p:spPr/>
        <p:txBody>
          <a:bodyPr/>
          <a:lstStyle/>
          <a:p>
            <a:fld id="{FEBA3740-96D1-4246-B6C6-1EDB1413964B}" type="slidenum">
              <a:rPr lang="en-US" smtClean="0"/>
              <a:t>24</a:t>
            </a:fld>
            <a:endParaRPr lang="en-US"/>
          </a:p>
        </p:txBody>
      </p:sp>
    </p:spTree>
    <p:extLst>
      <p:ext uri="{BB962C8B-B14F-4D97-AF65-F5344CB8AC3E}">
        <p14:creationId xmlns:p14="http://schemas.microsoft.com/office/powerpoint/2010/main" val="1691900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Metaphor: </a:t>
            </a:r>
            <a:r>
              <a:rPr lang="en-US" dirty="0" smtClean="0"/>
              <a:t>a figure of speech in which a term or phrase is applied to something to which it is not literally applicable in order to suggest a resemblance</a:t>
            </a:r>
          </a:p>
          <a:p>
            <a:r>
              <a:rPr lang="en-US" b="1" dirty="0" smtClean="0"/>
              <a:t>Simile: </a:t>
            </a:r>
            <a:r>
              <a:rPr lang="en-US" dirty="0" smtClean="0"/>
              <a:t>a figure of speech in which two unlike things are explicitly compared, as in “she is like a rose.”. </a:t>
            </a:r>
            <a:endParaRPr lang="en-US" dirty="0"/>
          </a:p>
        </p:txBody>
      </p:sp>
      <p:sp>
        <p:nvSpPr>
          <p:cNvPr id="4" name="Slide Number Placeholder 3"/>
          <p:cNvSpPr>
            <a:spLocks noGrp="1"/>
          </p:cNvSpPr>
          <p:nvPr>
            <p:ph type="sldNum" sz="quarter" idx="10"/>
          </p:nvPr>
        </p:nvSpPr>
        <p:spPr/>
        <p:txBody>
          <a:bodyPr/>
          <a:lstStyle/>
          <a:p>
            <a:fld id="{FEBA3740-96D1-4246-B6C6-1EDB1413964B}" type="slidenum">
              <a:rPr lang="en-US" smtClean="0"/>
              <a:t>8</a:t>
            </a:fld>
            <a:endParaRPr lang="en-US"/>
          </a:p>
        </p:txBody>
      </p:sp>
    </p:spTree>
    <p:extLst>
      <p:ext uri="{BB962C8B-B14F-4D97-AF65-F5344CB8AC3E}">
        <p14:creationId xmlns:p14="http://schemas.microsoft.com/office/powerpoint/2010/main" val="1796331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dirty="0" err="1" smtClean="0"/>
              <a:t>appeareance</a:t>
            </a:r>
            <a:r>
              <a:rPr lang="en-US" dirty="0" smtClean="0"/>
              <a:t> of repeated signifies that these words are important, or that a important message is being conveyed.</a:t>
            </a:r>
            <a:endParaRPr lang="en-US" dirty="0"/>
          </a:p>
        </p:txBody>
      </p:sp>
      <p:sp>
        <p:nvSpPr>
          <p:cNvPr id="4" name="Slide Number Placeholder 3"/>
          <p:cNvSpPr>
            <a:spLocks noGrp="1"/>
          </p:cNvSpPr>
          <p:nvPr>
            <p:ph type="sldNum" sz="quarter" idx="10"/>
          </p:nvPr>
        </p:nvSpPr>
        <p:spPr/>
        <p:txBody>
          <a:bodyPr/>
          <a:lstStyle/>
          <a:p>
            <a:fld id="{FEBA3740-96D1-4246-B6C6-1EDB1413964B}" type="slidenum">
              <a:rPr lang="en-US" smtClean="0"/>
              <a:t>9</a:t>
            </a:fld>
            <a:endParaRPr lang="en-US"/>
          </a:p>
        </p:txBody>
      </p:sp>
    </p:spTree>
    <p:extLst>
      <p:ext uri="{BB962C8B-B14F-4D97-AF65-F5344CB8AC3E}">
        <p14:creationId xmlns:p14="http://schemas.microsoft.com/office/powerpoint/2010/main" val="805321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effectLst/>
              </a:rPr>
              <a:t>William Butler Yeats</a:t>
            </a:r>
            <a:r>
              <a:rPr lang="en-US" dirty="0" smtClean="0">
                <a:effectLst/>
              </a:rPr>
              <a:t> was an Irish poet and one of the foremost figures of 20th century literature. </a:t>
            </a:r>
            <a:endParaRPr lang="en-US" dirty="0"/>
          </a:p>
        </p:txBody>
      </p:sp>
      <p:sp>
        <p:nvSpPr>
          <p:cNvPr id="4" name="Slide Number Placeholder 3"/>
          <p:cNvSpPr>
            <a:spLocks noGrp="1"/>
          </p:cNvSpPr>
          <p:nvPr>
            <p:ph type="sldNum" sz="quarter" idx="10"/>
          </p:nvPr>
        </p:nvSpPr>
        <p:spPr/>
        <p:txBody>
          <a:bodyPr/>
          <a:lstStyle/>
          <a:p>
            <a:fld id="{FEBA3740-96D1-4246-B6C6-1EDB1413964B}" type="slidenum">
              <a:rPr lang="en-US" smtClean="0"/>
              <a:t>10</a:t>
            </a:fld>
            <a:endParaRPr lang="en-US"/>
          </a:p>
        </p:txBody>
      </p:sp>
    </p:spTree>
    <p:extLst>
      <p:ext uri="{BB962C8B-B14F-4D97-AF65-F5344CB8AC3E}">
        <p14:creationId xmlns:p14="http://schemas.microsoft.com/office/powerpoint/2010/main" val="35131929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“Big Brother” is now shorthand for referring to mass surveillance and abuse of government power.</a:t>
            </a:r>
          </a:p>
          <a:p>
            <a:r>
              <a:rPr lang="en-US" sz="1200" kern="1200" dirty="0" smtClean="0">
                <a:solidFill>
                  <a:schemeClr val="tx1"/>
                </a:solidFill>
                <a:effectLst/>
                <a:latin typeface="+mn-lt"/>
                <a:ea typeface="+mn-ea"/>
                <a:cs typeface="+mn-cs"/>
              </a:rPr>
              <a:t>the use of allusions enables writers or poets to simplify complex ideas and emotions. The readers comprehend the complex ideas by comparing the emotions of the writer or poet to the references given by them.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Allusion means 'reference'. It relies on the reader being able to understand the allusion and being familiar with all of the meaning hidden behind the words.</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Allusions are commonly made to the Bible, nursery rhymes, myths, famous fictional or historical characters or events, and Shakespeare. They can be used in prose and poetry.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We went shopping and Steve was a real Scrooge. </a:t>
            </a:r>
          </a:p>
          <a:p>
            <a:r>
              <a:rPr lang="en-US" sz="1200" kern="1200" dirty="0" smtClean="0">
                <a:solidFill>
                  <a:schemeClr val="tx1"/>
                </a:solidFill>
                <a:effectLst/>
                <a:latin typeface="+mn-lt"/>
                <a:ea typeface="+mn-ea"/>
                <a:cs typeface="+mn-cs"/>
              </a:rPr>
              <a:t>Chocolate is</a:t>
            </a:r>
            <a:r>
              <a:rPr lang="en-US" sz="1200" kern="1200" baseline="0" dirty="0" smtClean="0">
                <a:solidFill>
                  <a:schemeClr val="tx1"/>
                </a:solidFill>
                <a:effectLst/>
                <a:latin typeface="+mn-lt"/>
                <a:ea typeface="+mn-ea"/>
                <a:cs typeface="+mn-cs"/>
              </a:rPr>
              <a:t> her Achilles heel</a:t>
            </a:r>
            <a:endParaRPr lang="en-US" dirty="0"/>
          </a:p>
        </p:txBody>
      </p:sp>
      <p:sp>
        <p:nvSpPr>
          <p:cNvPr id="4" name="Slide Number Placeholder 3"/>
          <p:cNvSpPr>
            <a:spLocks noGrp="1"/>
          </p:cNvSpPr>
          <p:nvPr>
            <p:ph type="sldNum" sz="quarter" idx="10"/>
          </p:nvPr>
        </p:nvSpPr>
        <p:spPr/>
        <p:txBody>
          <a:bodyPr/>
          <a:lstStyle/>
          <a:p>
            <a:fld id="{FEBA3740-96D1-4246-B6C6-1EDB1413964B}" type="slidenum">
              <a:rPr lang="en-US" smtClean="0"/>
              <a:t>11</a:t>
            </a:fld>
            <a:endParaRPr lang="en-US"/>
          </a:p>
        </p:txBody>
      </p:sp>
    </p:spTree>
    <p:extLst>
      <p:ext uri="{BB962C8B-B14F-4D97-AF65-F5344CB8AC3E}">
        <p14:creationId xmlns:p14="http://schemas.microsoft.com/office/powerpoint/2010/main" val="14328387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Allusions and poetry seem to go hand in hand – each one makes the other stronger. An </a:t>
            </a:r>
            <a:r>
              <a:rPr lang="en-US" dirty="0" smtClean="0">
                <a:effectLst/>
                <a:hlinkClick r:id="rId3"/>
              </a:rPr>
              <a:t>allusion</a:t>
            </a:r>
            <a:r>
              <a:rPr lang="en-US" dirty="0" smtClean="0">
                <a:effectLst/>
              </a:rPr>
              <a:t> is a word or phrase designed to call something to mind without mentioning it explicitly.</a:t>
            </a:r>
            <a:endParaRPr lang="en-US" sz="1200" b="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In Greek mythology, the </a:t>
            </a:r>
            <a:r>
              <a:rPr lang="en-US" sz="1200" b="0" i="1" kern="1200" dirty="0" err="1" smtClean="0">
                <a:solidFill>
                  <a:schemeClr val="tx1"/>
                </a:solidFill>
                <a:effectLst/>
                <a:latin typeface="+mn-lt"/>
                <a:ea typeface="+mn-ea"/>
                <a:cs typeface="+mn-cs"/>
              </a:rPr>
              <a:t>Pierian</a:t>
            </a:r>
            <a:r>
              <a:rPr lang="en-US" sz="1200" b="0" i="1" kern="1200" dirty="0" smtClean="0">
                <a:solidFill>
                  <a:schemeClr val="tx1"/>
                </a:solidFill>
                <a:effectLst/>
                <a:latin typeface="+mn-lt"/>
                <a:ea typeface="+mn-ea"/>
                <a:cs typeface="+mn-cs"/>
              </a:rPr>
              <a:t> Spring</a:t>
            </a:r>
            <a:r>
              <a:rPr lang="en-US" sz="1200" b="0" kern="1200" dirty="0" smtClean="0">
                <a:solidFill>
                  <a:schemeClr val="tx1"/>
                </a:solidFill>
                <a:effectLst/>
                <a:latin typeface="+mn-lt"/>
                <a:ea typeface="+mn-ea"/>
                <a:cs typeface="+mn-cs"/>
              </a:rPr>
              <a:t> of Macedonia was sacred to the Muses. As the metaphorical source of knowledge of art and science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Muses:</a:t>
            </a:r>
            <a:r>
              <a:rPr lang="en-US" sz="1200" b="0" kern="1200" baseline="0" dirty="0" smtClean="0">
                <a:solidFill>
                  <a:schemeClr val="tx1"/>
                </a:solidFill>
                <a:effectLst/>
                <a:latin typeface="+mn-lt"/>
                <a:ea typeface="+mn-ea"/>
                <a:cs typeface="+mn-cs"/>
              </a:rPr>
              <a:t> </a:t>
            </a:r>
            <a:r>
              <a:rPr lang="en-US" sz="1200" b="0" kern="1200" dirty="0" smtClean="0">
                <a:solidFill>
                  <a:schemeClr val="tx1"/>
                </a:solidFill>
                <a:effectLst/>
                <a:latin typeface="+mn-lt"/>
                <a:ea typeface="+mn-ea"/>
                <a:cs typeface="+mn-cs"/>
              </a:rPr>
              <a:t>(in Greek and Roman mythology) each of nine goddesses, the daughters of Zeus and Mnemosyne, who preside over the arts and sciences.</a:t>
            </a:r>
          </a:p>
          <a:p>
            <a:endParaRPr lang="en-US" dirty="0"/>
          </a:p>
        </p:txBody>
      </p:sp>
      <p:sp>
        <p:nvSpPr>
          <p:cNvPr id="4" name="Slide Number Placeholder 3"/>
          <p:cNvSpPr>
            <a:spLocks noGrp="1"/>
          </p:cNvSpPr>
          <p:nvPr>
            <p:ph type="sldNum" sz="quarter" idx="10"/>
          </p:nvPr>
        </p:nvSpPr>
        <p:spPr/>
        <p:txBody>
          <a:bodyPr/>
          <a:lstStyle/>
          <a:p>
            <a:fld id="{FEBA3740-96D1-4246-B6C6-1EDB1413964B}" type="slidenum">
              <a:rPr lang="en-US" smtClean="0"/>
              <a:t>12</a:t>
            </a:fld>
            <a:endParaRPr lang="en-US"/>
          </a:p>
        </p:txBody>
      </p:sp>
    </p:spTree>
    <p:extLst>
      <p:ext uri="{BB962C8B-B14F-4D97-AF65-F5344CB8AC3E}">
        <p14:creationId xmlns:p14="http://schemas.microsoft.com/office/powerpoint/2010/main" val="1872255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Assonance is effective for poems that are written for “readings” or to be performed</a:t>
            </a:r>
            <a:r>
              <a:rPr lang="en-US" baseline="0" dirty="0" smtClean="0"/>
              <a:t> since performance type poetry needs to be written with an ear for its verbal form. </a:t>
            </a:r>
            <a:endParaRPr lang="en-US" dirty="0"/>
          </a:p>
        </p:txBody>
      </p:sp>
      <p:sp>
        <p:nvSpPr>
          <p:cNvPr id="4" name="Slide Number Placeholder 3"/>
          <p:cNvSpPr>
            <a:spLocks noGrp="1"/>
          </p:cNvSpPr>
          <p:nvPr>
            <p:ph type="sldNum" sz="quarter" idx="10"/>
          </p:nvPr>
        </p:nvSpPr>
        <p:spPr/>
        <p:txBody>
          <a:bodyPr/>
          <a:lstStyle/>
          <a:p>
            <a:fld id="{FEBA3740-96D1-4246-B6C6-1EDB1413964B}" type="slidenum">
              <a:rPr lang="en-US" smtClean="0"/>
              <a:t>14</a:t>
            </a:fld>
            <a:endParaRPr lang="en-US"/>
          </a:p>
        </p:txBody>
      </p:sp>
    </p:spTree>
    <p:extLst>
      <p:ext uri="{BB962C8B-B14F-4D97-AF65-F5344CB8AC3E}">
        <p14:creationId xmlns:p14="http://schemas.microsoft.com/office/powerpoint/2010/main" val="10402805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arrangement of a certain number of lines, usually four or more, sometimes having a fixed length, meter, or rhyme scheme, forming a division of a poem. </a:t>
            </a:r>
            <a:endParaRPr lang="en-US" dirty="0"/>
          </a:p>
        </p:txBody>
      </p:sp>
      <p:sp>
        <p:nvSpPr>
          <p:cNvPr id="4" name="Slide Number Placeholder 3"/>
          <p:cNvSpPr>
            <a:spLocks noGrp="1"/>
          </p:cNvSpPr>
          <p:nvPr>
            <p:ph type="sldNum" sz="quarter" idx="10"/>
          </p:nvPr>
        </p:nvSpPr>
        <p:spPr/>
        <p:txBody>
          <a:bodyPr/>
          <a:lstStyle/>
          <a:p>
            <a:fld id="{FEBA3740-96D1-4246-B6C6-1EDB1413964B}" type="slidenum">
              <a:rPr lang="en-US" smtClean="0"/>
              <a:t>20</a:t>
            </a:fld>
            <a:endParaRPr lang="en-US"/>
          </a:p>
        </p:txBody>
      </p:sp>
    </p:spTree>
    <p:extLst>
      <p:ext uri="{BB962C8B-B14F-4D97-AF65-F5344CB8AC3E}">
        <p14:creationId xmlns:p14="http://schemas.microsoft.com/office/powerpoint/2010/main" val="22689028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going to begin with an</a:t>
            </a:r>
            <a:r>
              <a:rPr lang="en-US" baseline="0" dirty="0" smtClean="0"/>
              <a:t> introduction to rhyme schemes which is the most important tool in a poets toolbox. </a:t>
            </a:r>
          </a:p>
          <a:p>
            <a:endParaRPr lang="en-US" baseline="0" dirty="0" smtClean="0"/>
          </a:p>
          <a:p>
            <a:r>
              <a:rPr lang="en-US" baseline="0" dirty="0" smtClean="0"/>
              <a:t>Why do poet’s use rhyme? – It sounds good, pleasing to the ear / it adds a musical element to the poem and creates a feeling of  rightness, of pieces fitting together. </a:t>
            </a:r>
          </a:p>
          <a:p>
            <a:endParaRPr lang="en-US" baseline="0" dirty="0" smtClean="0"/>
          </a:p>
          <a:p>
            <a:r>
              <a:rPr lang="en-US" baseline="0" dirty="0" smtClean="0"/>
              <a:t>It makes the poem easier to memorize / It can deepen the meaning by drawing attention to them and connecting them in the readers mind. </a:t>
            </a:r>
          </a:p>
          <a:p>
            <a:endParaRPr lang="en-US" baseline="0" dirty="0" smtClean="0"/>
          </a:p>
          <a:p>
            <a:r>
              <a:rPr lang="en-US" baseline="0" dirty="0" smtClean="0"/>
              <a:t>Here’s an example from Robert Herrick ABAB</a:t>
            </a:r>
            <a:endParaRPr lang="en-US" dirty="0" smtClean="0"/>
          </a:p>
          <a:p>
            <a:endParaRPr lang="en-US" dirty="0"/>
          </a:p>
        </p:txBody>
      </p:sp>
      <p:sp>
        <p:nvSpPr>
          <p:cNvPr id="4" name="Slide Number Placeholder 3"/>
          <p:cNvSpPr>
            <a:spLocks noGrp="1"/>
          </p:cNvSpPr>
          <p:nvPr>
            <p:ph type="sldNum" sz="quarter" idx="10"/>
          </p:nvPr>
        </p:nvSpPr>
        <p:spPr/>
        <p:txBody>
          <a:bodyPr/>
          <a:lstStyle/>
          <a:p>
            <a:fld id="{FEBA3740-96D1-4246-B6C6-1EDB1413964B}" type="slidenum">
              <a:rPr lang="en-US" smtClean="0"/>
              <a:t>21</a:t>
            </a:fld>
            <a:endParaRPr lang="en-US"/>
          </a:p>
        </p:txBody>
      </p:sp>
    </p:spTree>
    <p:extLst>
      <p:ext uri="{BB962C8B-B14F-4D97-AF65-F5344CB8AC3E}">
        <p14:creationId xmlns:p14="http://schemas.microsoft.com/office/powerpoint/2010/main" val="1563709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26D405D-6F0F-4C0B-B6BF-DDFE627442B8}"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10FF6D4-4F87-4099-8F54-61ED9914964A}" type="slidenum">
              <a:rPr lang="en-US" smtClean="0"/>
              <a:t>‹#›</a:t>
            </a:fld>
            <a:endParaRPr lang="en-US"/>
          </a:p>
        </p:txBody>
      </p:sp>
    </p:spTree>
    <p:extLst>
      <p:ext uri="{BB962C8B-B14F-4D97-AF65-F5344CB8AC3E}">
        <p14:creationId xmlns:p14="http://schemas.microsoft.com/office/powerpoint/2010/main" val="372864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6D405D-6F0F-4C0B-B6BF-DDFE627442B8}"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10FF6D4-4F87-4099-8F54-61ED9914964A}" type="slidenum">
              <a:rPr lang="en-US" smtClean="0"/>
              <a:t>‹#›</a:t>
            </a:fld>
            <a:endParaRPr lang="en-US"/>
          </a:p>
        </p:txBody>
      </p:sp>
    </p:spTree>
    <p:extLst>
      <p:ext uri="{BB962C8B-B14F-4D97-AF65-F5344CB8AC3E}">
        <p14:creationId xmlns:p14="http://schemas.microsoft.com/office/powerpoint/2010/main" val="1676868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6D405D-6F0F-4C0B-B6BF-DDFE627442B8}"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10FF6D4-4F87-4099-8F54-61ED9914964A}"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98606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26D405D-6F0F-4C0B-B6BF-DDFE627442B8}"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10FF6D4-4F87-4099-8F54-61ED9914964A}" type="slidenum">
              <a:rPr lang="en-US" smtClean="0"/>
              <a:t>‹#›</a:t>
            </a:fld>
            <a:endParaRPr lang="en-US"/>
          </a:p>
        </p:txBody>
      </p:sp>
    </p:spTree>
    <p:extLst>
      <p:ext uri="{BB962C8B-B14F-4D97-AF65-F5344CB8AC3E}">
        <p14:creationId xmlns:p14="http://schemas.microsoft.com/office/powerpoint/2010/main" val="30099147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26D405D-6F0F-4C0B-B6BF-DDFE627442B8}"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10FF6D4-4F87-4099-8F54-61ED9914964A}"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28779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26D405D-6F0F-4C0B-B6BF-DDFE627442B8}"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10FF6D4-4F87-4099-8F54-61ED9914964A}" type="slidenum">
              <a:rPr lang="en-US" smtClean="0"/>
              <a:t>‹#›</a:t>
            </a:fld>
            <a:endParaRPr lang="en-US"/>
          </a:p>
        </p:txBody>
      </p:sp>
    </p:spTree>
    <p:extLst>
      <p:ext uri="{BB962C8B-B14F-4D97-AF65-F5344CB8AC3E}">
        <p14:creationId xmlns:p14="http://schemas.microsoft.com/office/powerpoint/2010/main" val="19437886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6D405D-6F0F-4C0B-B6BF-DDFE627442B8}"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10FF6D4-4F87-4099-8F54-61ED9914964A}" type="slidenum">
              <a:rPr lang="en-US" smtClean="0"/>
              <a:t>‹#›</a:t>
            </a:fld>
            <a:endParaRPr lang="en-US"/>
          </a:p>
        </p:txBody>
      </p:sp>
    </p:spTree>
    <p:extLst>
      <p:ext uri="{BB962C8B-B14F-4D97-AF65-F5344CB8AC3E}">
        <p14:creationId xmlns:p14="http://schemas.microsoft.com/office/powerpoint/2010/main" val="29438257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6D405D-6F0F-4C0B-B6BF-DDFE627442B8}"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10FF6D4-4F87-4099-8F54-61ED9914964A}" type="slidenum">
              <a:rPr lang="en-US" smtClean="0"/>
              <a:t>‹#›</a:t>
            </a:fld>
            <a:endParaRPr lang="en-US"/>
          </a:p>
        </p:txBody>
      </p:sp>
    </p:spTree>
    <p:extLst>
      <p:ext uri="{BB962C8B-B14F-4D97-AF65-F5344CB8AC3E}">
        <p14:creationId xmlns:p14="http://schemas.microsoft.com/office/powerpoint/2010/main" val="3370609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6D405D-6F0F-4C0B-B6BF-DDFE627442B8}"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10FF6D4-4F87-4099-8F54-61ED9914964A}" type="slidenum">
              <a:rPr lang="en-US" smtClean="0"/>
              <a:t>‹#›</a:t>
            </a:fld>
            <a:endParaRPr lang="en-US"/>
          </a:p>
        </p:txBody>
      </p:sp>
    </p:spTree>
    <p:extLst>
      <p:ext uri="{BB962C8B-B14F-4D97-AF65-F5344CB8AC3E}">
        <p14:creationId xmlns:p14="http://schemas.microsoft.com/office/powerpoint/2010/main" val="806995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6D405D-6F0F-4C0B-B6BF-DDFE627442B8}"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10FF6D4-4F87-4099-8F54-61ED9914964A}" type="slidenum">
              <a:rPr lang="en-US" smtClean="0"/>
              <a:t>‹#›</a:t>
            </a:fld>
            <a:endParaRPr lang="en-US"/>
          </a:p>
        </p:txBody>
      </p:sp>
    </p:spTree>
    <p:extLst>
      <p:ext uri="{BB962C8B-B14F-4D97-AF65-F5344CB8AC3E}">
        <p14:creationId xmlns:p14="http://schemas.microsoft.com/office/powerpoint/2010/main" val="639865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6D405D-6F0F-4C0B-B6BF-DDFE627442B8}"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10FF6D4-4F87-4099-8F54-61ED9914964A}" type="slidenum">
              <a:rPr lang="en-US" smtClean="0"/>
              <a:t>‹#›</a:t>
            </a:fld>
            <a:endParaRPr lang="en-US"/>
          </a:p>
        </p:txBody>
      </p:sp>
    </p:spTree>
    <p:extLst>
      <p:ext uri="{BB962C8B-B14F-4D97-AF65-F5344CB8AC3E}">
        <p14:creationId xmlns:p14="http://schemas.microsoft.com/office/powerpoint/2010/main" val="1254949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26D405D-6F0F-4C0B-B6BF-DDFE627442B8}" type="datetimeFigureOut">
              <a:rPr lang="en-US" smtClean="0"/>
              <a:t>12/7/2016</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10FF6D4-4F87-4099-8F54-61ED9914964A}" type="slidenum">
              <a:rPr lang="en-US" smtClean="0"/>
              <a:t>‹#›</a:t>
            </a:fld>
            <a:endParaRPr lang="en-US"/>
          </a:p>
        </p:txBody>
      </p:sp>
    </p:spTree>
    <p:extLst>
      <p:ext uri="{BB962C8B-B14F-4D97-AF65-F5344CB8AC3E}">
        <p14:creationId xmlns:p14="http://schemas.microsoft.com/office/powerpoint/2010/main" val="3350184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26D405D-6F0F-4C0B-B6BF-DDFE627442B8}" type="datetimeFigureOut">
              <a:rPr lang="en-US" smtClean="0"/>
              <a:t>12/7/2016</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10FF6D4-4F87-4099-8F54-61ED9914964A}" type="slidenum">
              <a:rPr lang="en-US" smtClean="0"/>
              <a:t>‹#›</a:t>
            </a:fld>
            <a:endParaRPr lang="en-US"/>
          </a:p>
        </p:txBody>
      </p:sp>
    </p:spTree>
    <p:extLst>
      <p:ext uri="{BB962C8B-B14F-4D97-AF65-F5344CB8AC3E}">
        <p14:creationId xmlns:p14="http://schemas.microsoft.com/office/powerpoint/2010/main" val="1179661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6D405D-6F0F-4C0B-B6BF-DDFE627442B8}" type="datetimeFigureOut">
              <a:rPr lang="en-US" smtClean="0"/>
              <a:t>12/7/2016</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10FF6D4-4F87-4099-8F54-61ED9914964A}" type="slidenum">
              <a:rPr lang="en-US" smtClean="0"/>
              <a:t>‹#›</a:t>
            </a:fld>
            <a:endParaRPr lang="en-US"/>
          </a:p>
        </p:txBody>
      </p:sp>
    </p:spTree>
    <p:extLst>
      <p:ext uri="{BB962C8B-B14F-4D97-AF65-F5344CB8AC3E}">
        <p14:creationId xmlns:p14="http://schemas.microsoft.com/office/powerpoint/2010/main" val="819513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6D405D-6F0F-4C0B-B6BF-DDFE627442B8}"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10FF6D4-4F87-4099-8F54-61ED9914964A}" type="slidenum">
              <a:rPr lang="en-US" smtClean="0"/>
              <a:t>‹#›</a:t>
            </a:fld>
            <a:endParaRPr lang="en-US"/>
          </a:p>
        </p:txBody>
      </p:sp>
    </p:spTree>
    <p:extLst>
      <p:ext uri="{BB962C8B-B14F-4D97-AF65-F5344CB8AC3E}">
        <p14:creationId xmlns:p14="http://schemas.microsoft.com/office/powerpoint/2010/main" val="1091674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6D405D-6F0F-4C0B-B6BF-DDFE627442B8}"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10FF6D4-4F87-4099-8F54-61ED9914964A}" type="slidenum">
              <a:rPr lang="en-US" smtClean="0"/>
              <a:t>‹#›</a:t>
            </a:fld>
            <a:endParaRPr lang="en-US"/>
          </a:p>
        </p:txBody>
      </p:sp>
    </p:spTree>
    <p:extLst>
      <p:ext uri="{BB962C8B-B14F-4D97-AF65-F5344CB8AC3E}">
        <p14:creationId xmlns:p14="http://schemas.microsoft.com/office/powerpoint/2010/main" val="633284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26D405D-6F0F-4C0B-B6BF-DDFE627442B8}" type="datetimeFigureOut">
              <a:rPr lang="en-US" smtClean="0"/>
              <a:t>12/7/2016</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10FF6D4-4F87-4099-8F54-61ED9914964A}" type="slidenum">
              <a:rPr lang="en-US" smtClean="0"/>
              <a:t>‹#›</a:t>
            </a:fld>
            <a:endParaRPr lang="en-US"/>
          </a:p>
        </p:txBody>
      </p:sp>
    </p:spTree>
    <p:extLst>
      <p:ext uri="{BB962C8B-B14F-4D97-AF65-F5344CB8AC3E}">
        <p14:creationId xmlns:p14="http://schemas.microsoft.com/office/powerpoint/2010/main" val="8124036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en.wikipedia.org/wiki/As_You_Like_It" TargetMode="External"/><Relationship Id="rId2" Type="http://schemas.openxmlformats.org/officeDocument/2006/relationships/hyperlink" Target="http://en.wikipedia.org/wiki/William_Shakespeare" TargetMode="Externa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upload.wikimedia.org/wikipedia/commons/c/c2/Pieter_Bruegel_de_Oude_-_De_val_van_Icarus.jp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google.com/url?sa=i&amp;rct=j&amp;q=&amp;esrc=s&amp;frm=1&amp;source=images&amp;cd=&amp;cad=rja&amp;docid=pLycod18YLiE2M&amp;tbnid=3ARpKEcPErHhkM:&amp;ved=0CAUQjRw&amp;url=http://www.rollingstone.com/music/news/john-mayer-unveils-new-work-dedicates-song-to-katy-perry-at-tour-opener-20130707&amp;ei=Qxi-UrfzM9XDoASMzYF4&amp;bvm=bv.58187178,d.cGU&amp;psig=AFQjCNHl6Mb70CZBymt1QIiRS4pGa2xoBA&amp;ust=1388276139632188" TargetMode="External"/><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Clerihew</a:t>
            </a:r>
            <a:endParaRPr lang="en-US" b="1" dirty="0"/>
          </a:p>
        </p:txBody>
      </p:sp>
      <p:sp>
        <p:nvSpPr>
          <p:cNvPr id="3" name="Content Placeholder 2"/>
          <p:cNvSpPr>
            <a:spLocks noGrp="1"/>
          </p:cNvSpPr>
          <p:nvPr>
            <p:ph idx="1"/>
          </p:nvPr>
        </p:nvSpPr>
        <p:spPr>
          <a:xfrm>
            <a:off x="342899" y="2133600"/>
            <a:ext cx="11576957" cy="4218214"/>
          </a:xfrm>
        </p:spPr>
        <p:style>
          <a:lnRef idx="2">
            <a:schemeClr val="accent1"/>
          </a:lnRef>
          <a:fillRef idx="1">
            <a:schemeClr val="lt1"/>
          </a:fillRef>
          <a:effectRef idx="0">
            <a:schemeClr val="accent1"/>
          </a:effectRef>
          <a:fontRef idx="minor">
            <a:schemeClr val="dk1"/>
          </a:fontRef>
        </p:style>
        <p:txBody>
          <a:bodyPr>
            <a:noAutofit/>
          </a:bodyPr>
          <a:lstStyle/>
          <a:p>
            <a:r>
              <a:rPr lang="en-US" sz="3200" u="sng" dirty="0" smtClean="0"/>
              <a:t>Always about a person (living or dead), has four lines, is usually humorous</a:t>
            </a:r>
            <a:r>
              <a:rPr lang="en-US" sz="3200" dirty="0" smtClean="0"/>
              <a:t>, and follows this pattern:</a:t>
            </a:r>
          </a:p>
          <a:p>
            <a:pPr lvl="1"/>
            <a:r>
              <a:rPr lang="en-US" sz="3200" dirty="0" smtClean="0"/>
              <a:t>Line 1 contains the name of the person in the poem</a:t>
            </a:r>
          </a:p>
          <a:p>
            <a:pPr lvl="1"/>
            <a:r>
              <a:rPr lang="en-US" sz="3200" dirty="0" smtClean="0"/>
              <a:t>Lines 1 and 2 rhyme</a:t>
            </a:r>
          </a:p>
          <a:p>
            <a:pPr lvl="1"/>
            <a:r>
              <a:rPr lang="en-US" sz="3200" dirty="0" smtClean="0"/>
              <a:t>Lines 3 and 4 rhyme. </a:t>
            </a:r>
            <a:endParaRPr lang="en-US" sz="3200" dirty="0"/>
          </a:p>
        </p:txBody>
      </p:sp>
    </p:spTree>
    <p:extLst>
      <p:ext uri="{BB962C8B-B14F-4D97-AF65-F5344CB8AC3E}">
        <p14:creationId xmlns:p14="http://schemas.microsoft.com/office/powerpoint/2010/main" val="193218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7653" y="624110"/>
            <a:ext cx="8911687" cy="1280890"/>
          </a:xfrm>
        </p:spPr>
        <p:txBody>
          <a:bodyPr>
            <a:normAutofit/>
          </a:bodyPr>
          <a:lstStyle/>
          <a:p>
            <a:r>
              <a:rPr lang="en-US" sz="4000" b="1" dirty="0" smtClean="0"/>
              <a:t>Examples of Alliteration</a:t>
            </a:r>
            <a:endParaRPr lang="en-US" sz="4000" b="1" dirty="0"/>
          </a:p>
        </p:txBody>
      </p:sp>
      <p:sp>
        <p:nvSpPr>
          <p:cNvPr id="3" name="Content Placeholder 2"/>
          <p:cNvSpPr>
            <a:spLocks noGrp="1"/>
          </p:cNvSpPr>
          <p:nvPr>
            <p:ph idx="1"/>
          </p:nvPr>
        </p:nvSpPr>
        <p:spPr>
          <a:xfrm>
            <a:off x="2556555" y="2507540"/>
            <a:ext cx="9461274" cy="4647128"/>
          </a:xfrm>
        </p:spPr>
        <p:txBody>
          <a:bodyPr>
            <a:noAutofit/>
          </a:bodyPr>
          <a:lstStyle/>
          <a:p>
            <a:r>
              <a:rPr lang="en-US" sz="3200" dirty="0" smtClean="0"/>
              <a:t>“I hear </a:t>
            </a:r>
            <a:r>
              <a:rPr lang="en-US" sz="3200" b="1" dirty="0" smtClean="0"/>
              <a:t>l</a:t>
            </a:r>
            <a:r>
              <a:rPr lang="en-US" sz="3200" dirty="0" smtClean="0"/>
              <a:t>ake water </a:t>
            </a:r>
            <a:r>
              <a:rPr lang="en-US" sz="3200" b="1" dirty="0" smtClean="0"/>
              <a:t>l</a:t>
            </a:r>
            <a:r>
              <a:rPr lang="en-US" sz="3200" dirty="0" smtClean="0"/>
              <a:t>apping with </a:t>
            </a:r>
            <a:r>
              <a:rPr lang="en-US" sz="3200" b="1" dirty="0" smtClean="0"/>
              <a:t>l</a:t>
            </a:r>
            <a:r>
              <a:rPr lang="en-US" sz="3200" dirty="0" smtClean="0"/>
              <a:t>ow </a:t>
            </a:r>
            <a:r>
              <a:rPr lang="en-US" sz="3200" b="1" dirty="0" smtClean="0"/>
              <a:t>s</a:t>
            </a:r>
            <a:r>
              <a:rPr lang="en-US" sz="3200" dirty="0" smtClean="0"/>
              <a:t>ounds by the </a:t>
            </a:r>
            <a:r>
              <a:rPr lang="en-US" sz="3200" b="1" dirty="0" smtClean="0"/>
              <a:t>s</a:t>
            </a:r>
            <a:r>
              <a:rPr lang="en-US" sz="3200" dirty="0" smtClean="0"/>
              <a:t>hore” W.B. Yeats</a:t>
            </a:r>
            <a:endParaRPr lang="en-US" sz="3200" b="1" dirty="0"/>
          </a:p>
          <a:p>
            <a:r>
              <a:rPr lang="en-US" sz="3200" dirty="0" smtClean="0"/>
              <a:t>“Over all this </a:t>
            </a:r>
            <a:r>
              <a:rPr lang="en-US" sz="3200" b="1" dirty="0" smtClean="0"/>
              <a:t>s</a:t>
            </a:r>
            <a:r>
              <a:rPr lang="en-US" sz="3200" dirty="0" smtClean="0"/>
              <a:t>ad </a:t>
            </a:r>
            <a:r>
              <a:rPr lang="en-US" sz="3200" b="1" dirty="0" smtClean="0"/>
              <a:t>s</a:t>
            </a:r>
            <a:r>
              <a:rPr lang="en-US" sz="3200" dirty="0" smtClean="0"/>
              <a:t>cene there was the odor of </a:t>
            </a:r>
            <a:r>
              <a:rPr lang="en-US" sz="3200" b="1" dirty="0" smtClean="0"/>
              <a:t>de</a:t>
            </a:r>
            <a:r>
              <a:rPr lang="en-US" sz="3200" dirty="0" smtClean="0"/>
              <a:t>ath and </a:t>
            </a:r>
            <a:r>
              <a:rPr lang="en-US" sz="3200" b="1" dirty="0" smtClean="0"/>
              <a:t>de</a:t>
            </a:r>
            <a:r>
              <a:rPr lang="en-US" sz="3200" dirty="0" smtClean="0"/>
              <a:t>cay” </a:t>
            </a:r>
            <a:r>
              <a:rPr lang="en-US" sz="3200" i="1" dirty="0" smtClean="0"/>
              <a:t>Beowulf</a:t>
            </a:r>
          </a:p>
          <a:p>
            <a:r>
              <a:rPr lang="en-US" sz="3200" dirty="0"/>
              <a:t>“</a:t>
            </a:r>
            <a:r>
              <a:rPr lang="en-US" sz="3200" b="1" dirty="0"/>
              <a:t>F</a:t>
            </a:r>
            <a:r>
              <a:rPr lang="en-US" sz="3200" dirty="0"/>
              <a:t>rom </a:t>
            </a:r>
            <a:r>
              <a:rPr lang="en-US" sz="3200" b="1" dirty="0"/>
              <a:t>f</a:t>
            </a:r>
            <a:r>
              <a:rPr lang="en-US" sz="3200" dirty="0"/>
              <a:t>orth the </a:t>
            </a:r>
            <a:r>
              <a:rPr lang="en-US" sz="3200" b="1" dirty="0"/>
              <a:t>f</a:t>
            </a:r>
            <a:r>
              <a:rPr lang="en-US" sz="3200" dirty="0"/>
              <a:t>ata</a:t>
            </a:r>
            <a:r>
              <a:rPr lang="en-US" sz="3200" b="1" dirty="0"/>
              <a:t>l</a:t>
            </a:r>
            <a:r>
              <a:rPr lang="en-US" sz="3200" dirty="0"/>
              <a:t> </a:t>
            </a:r>
            <a:r>
              <a:rPr lang="en-US" sz="3200" b="1" dirty="0"/>
              <a:t>l</a:t>
            </a:r>
            <a:r>
              <a:rPr lang="en-US" sz="3200" dirty="0"/>
              <a:t>oins of these two </a:t>
            </a:r>
            <a:r>
              <a:rPr lang="en-US" sz="3200" b="1" dirty="0"/>
              <a:t>f</a:t>
            </a:r>
            <a:r>
              <a:rPr lang="en-US" sz="3200" dirty="0"/>
              <a:t>oes; A pair of star-</a:t>
            </a:r>
            <a:r>
              <a:rPr lang="en-US" sz="3200" dirty="0" err="1"/>
              <a:t>cross’d</a:t>
            </a:r>
            <a:r>
              <a:rPr lang="en-US" sz="3200" dirty="0"/>
              <a:t> </a:t>
            </a:r>
            <a:r>
              <a:rPr lang="en-US" sz="3200" b="1" dirty="0"/>
              <a:t>l</a:t>
            </a:r>
            <a:r>
              <a:rPr lang="en-US" sz="3200" dirty="0"/>
              <a:t>overs take their </a:t>
            </a:r>
            <a:r>
              <a:rPr lang="en-US" sz="3200" b="1" dirty="0"/>
              <a:t>l</a:t>
            </a:r>
            <a:r>
              <a:rPr lang="en-US" sz="3200" dirty="0"/>
              <a:t>i</a:t>
            </a:r>
            <a:r>
              <a:rPr lang="en-US" sz="3200" b="1" dirty="0"/>
              <a:t>f</a:t>
            </a:r>
            <a:r>
              <a:rPr lang="en-US" sz="3200" dirty="0"/>
              <a:t>e.” </a:t>
            </a:r>
            <a:r>
              <a:rPr lang="en-US" sz="3200" dirty="0" smtClean="0"/>
              <a:t>William Shakespeare</a:t>
            </a:r>
            <a:endParaRPr lang="en-US" sz="3200" dirty="0"/>
          </a:p>
          <a:p>
            <a:pPr marL="0" indent="0">
              <a:buNone/>
            </a:pPr>
            <a:endParaRPr lang="en-US" sz="2800" dirty="0" smtClean="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631725">
            <a:off x="9602603" y="164059"/>
            <a:ext cx="1801618" cy="2200992"/>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1219768">
            <a:off x="161141" y="2613062"/>
            <a:ext cx="2079984" cy="3034886"/>
          </a:xfrm>
          <a:prstGeom prst="rect">
            <a:avLst/>
          </a:prstGeom>
        </p:spPr>
      </p:pic>
    </p:spTree>
    <p:extLst>
      <p:ext uri="{BB962C8B-B14F-4D97-AF65-F5344CB8AC3E}">
        <p14:creationId xmlns:p14="http://schemas.microsoft.com/office/powerpoint/2010/main" val="32822943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0168" y="509810"/>
            <a:ext cx="8911687" cy="1280890"/>
          </a:xfrm>
        </p:spPr>
        <p:txBody>
          <a:bodyPr>
            <a:normAutofit/>
          </a:bodyPr>
          <a:lstStyle/>
          <a:p>
            <a:r>
              <a:rPr lang="en-US" sz="4800" dirty="0" smtClean="0"/>
              <a:t>Poetic Devices: Allusion</a:t>
            </a:r>
            <a:endParaRPr lang="en-US" sz="4800" dirty="0"/>
          </a:p>
        </p:txBody>
      </p:sp>
      <p:sp>
        <p:nvSpPr>
          <p:cNvPr id="3" name="Content Placeholder 2"/>
          <p:cNvSpPr>
            <a:spLocks noGrp="1"/>
          </p:cNvSpPr>
          <p:nvPr>
            <p:ph idx="1"/>
          </p:nvPr>
        </p:nvSpPr>
        <p:spPr>
          <a:xfrm>
            <a:off x="737577" y="2193173"/>
            <a:ext cx="11218126" cy="2870510"/>
          </a:xfrm>
        </p:spPr>
        <p:style>
          <a:lnRef idx="2">
            <a:schemeClr val="accent1"/>
          </a:lnRef>
          <a:fillRef idx="1">
            <a:schemeClr val="lt1"/>
          </a:fillRef>
          <a:effectRef idx="0">
            <a:schemeClr val="accent1"/>
          </a:effectRef>
          <a:fontRef idx="minor">
            <a:schemeClr val="dk1"/>
          </a:fontRef>
        </p:style>
        <p:txBody>
          <a:bodyPr>
            <a:normAutofit/>
          </a:bodyPr>
          <a:lstStyle/>
          <a:p>
            <a:r>
              <a:rPr lang="en-US" sz="3200" b="1" dirty="0" smtClean="0"/>
              <a:t>Allusion: </a:t>
            </a:r>
            <a:r>
              <a:rPr lang="en-US" sz="3200" u="sng" dirty="0" smtClean="0"/>
              <a:t>A brief reference to a real or fictional person, event, place, or work of art</a:t>
            </a:r>
            <a:r>
              <a:rPr lang="en-US" sz="3200" dirty="0" smtClean="0"/>
              <a:t>.</a:t>
            </a:r>
          </a:p>
          <a:p>
            <a:r>
              <a:rPr lang="en-US" sz="3200" dirty="0"/>
              <a:t> </a:t>
            </a:r>
            <a:r>
              <a:rPr lang="en-US" sz="3200" dirty="0" smtClean="0"/>
              <a:t>Literary </a:t>
            </a:r>
            <a:r>
              <a:rPr lang="en-US" sz="3200" dirty="0"/>
              <a:t>device that stimulates ideas, associations, and extra information in the reader's mind </a:t>
            </a:r>
            <a:r>
              <a:rPr lang="en-US" sz="3200" i="1" dirty="0"/>
              <a:t>with only a word or two</a:t>
            </a:r>
            <a:r>
              <a:rPr lang="en-US" sz="3200" dirty="0"/>
              <a:t>.</a:t>
            </a:r>
          </a:p>
        </p:txBody>
      </p:sp>
    </p:spTree>
    <p:extLst>
      <p:ext uri="{BB962C8B-B14F-4D97-AF65-F5344CB8AC3E}">
        <p14:creationId xmlns:p14="http://schemas.microsoft.com/office/powerpoint/2010/main" val="1016319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826" y="624109"/>
            <a:ext cx="4869232" cy="1280890"/>
          </a:xfrm>
        </p:spPr>
        <p:txBody>
          <a:bodyPr/>
          <a:lstStyle/>
          <a:p>
            <a:r>
              <a:rPr lang="en-US" b="1" dirty="0" smtClean="0"/>
              <a:t>Examples of Allusion</a:t>
            </a:r>
            <a:endParaRPr lang="en-US" b="1" dirty="0"/>
          </a:p>
        </p:txBody>
      </p:sp>
      <p:sp>
        <p:nvSpPr>
          <p:cNvPr id="3" name="Content Placeholder 2"/>
          <p:cNvSpPr>
            <a:spLocks noGrp="1"/>
          </p:cNvSpPr>
          <p:nvPr>
            <p:ph idx="1"/>
          </p:nvPr>
        </p:nvSpPr>
        <p:spPr>
          <a:xfrm>
            <a:off x="408614" y="2590799"/>
            <a:ext cx="11641872" cy="4133385"/>
          </a:xfrm>
        </p:spPr>
        <p:style>
          <a:lnRef idx="2">
            <a:schemeClr val="dk1"/>
          </a:lnRef>
          <a:fillRef idx="1">
            <a:schemeClr val="lt1"/>
          </a:fillRef>
          <a:effectRef idx="0">
            <a:schemeClr val="dk1"/>
          </a:effectRef>
          <a:fontRef idx="minor">
            <a:schemeClr val="dk1"/>
          </a:fontRef>
        </p:style>
        <p:txBody>
          <a:bodyPr>
            <a:normAutofit lnSpcReduction="10000"/>
          </a:bodyPr>
          <a:lstStyle/>
          <a:p>
            <a:r>
              <a:rPr lang="en-US" sz="3200" b="1" dirty="0">
                <a:solidFill>
                  <a:srgbClr val="000000"/>
                </a:solidFill>
              </a:rPr>
              <a:t>In breaking [oaths] he is stronger than Hercules" </a:t>
            </a:r>
            <a:r>
              <a:rPr lang="en-US" sz="3200" dirty="0" smtClean="0">
                <a:solidFill>
                  <a:srgbClr val="000000"/>
                </a:solidFill>
              </a:rPr>
              <a:t>(Shakespeare </a:t>
            </a:r>
            <a:r>
              <a:rPr lang="en-US" sz="3200" i="1" dirty="0" smtClean="0">
                <a:solidFill>
                  <a:srgbClr val="000000"/>
                </a:solidFill>
              </a:rPr>
              <a:t>All's </a:t>
            </a:r>
            <a:r>
              <a:rPr lang="en-US" sz="3200" i="1" dirty="0">
                <a:solidFill>
                  <a:srgbClr val="000000"/>
                </a:solidFill>
              </a:rPr>
              <a:t>Well That Ends Well</a:t>
            </a:r>
            <a:r>
              <a:rPr lang="en-US" sz="3200" dirty="0">
                <a:solidFill>
                  <a:srgbClr val="000000"/>
                </a:solidFill>
              </a:rPr>
              <a:t>, 4.3.109). </a:t>
            </a:r>
            <a:endParaRPr lang="en-US" sz="3200" dirty="0" smtClean="0">
              <a:solidFill>
                <a:srgbClr val="000000"/>
              </a:solidFill>
            </a:endParaRPr>
          </a:p>
          <a:p>
            <a:r>
              <a:rPr lang="en-US" sz="3200" b="1" dirty="0" smtClean="0">
                <a:solidFill>
                  <a:srgbClr val="000000"/>
                </a:solidFill>
              </a:rPr>
              <a:t>A little learning is a dangerous thing; Drink deep, or taste not the </a:t>
            </a:r>
            <a:r>
              <a:rPr lang="en-US" sz="3200" b="1" dirty="0" err="1" smtClean="0">
                <a:solidFill>
                  <a:srgbClr val="000000"/>
                </a:solidFill>
              </a:rPr>
              <a:t>Pierian</a:t>
            </a:r>
            <a:r>
              <a:rPr lang="en-US" sz="3200" b="1" dirty="0" smtClean="0">
                <a:solidFill>
                  <a:srgbClr val="000000"/>
                </a:solidFill>
              </a:rPr>
              <a:t> spring</a:t>
            </a:r>
            <a:r>
              <a:rPr lang="en-US" sz="3200" dirty="0" smtClean="0">
                <a:solidFill>
                  <a:srgbClr val="000000"/>
                </a:solidFill>
              </a:rPr>
              <a:t> (Alexander Pope “An Essay on Criticism”)</a:t>
            </a:r>
          </a:p>
          <a:p>
            <a:r>
              <a:rPr lang="en-US" sz="3200" b="1" dirty="0" smtClean="0">
                <a:solidFill>
                  <a:srgbClr val="000000"/>
                </a:solidFill>
              </a:rPr>
              <a:t>So Eden sank to grief, So dawn goes down to day. Nothing gold can stay </a:t>
            </a:r>
            <a:r>
              <a:rPr lang="en-US" sz="3200" dirty="0" smtClean="0">
                <a:solidFill>
                  <a:srgbClr val="000000"/>
                </a:solidFill>
              </a:rPr>
              <a:t>(Robert Frost “Nothing Gold Can Stay”)</a:t>
            </a:r>
            <a:endParaRPr lang="en-US" sz="3200" dirty="0"/>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96993" y="189277"/>
            <a:ext cx="3028950" cy="2150555"/>
          </a:xfrm>
          <a:prstGeom prst="rect">
            <a:avLst/>
          </a:prstGeom>
        </p:spPr>
      </p:pic>
    </p:spTree>
    <p:extLst>
      <p:ext uri="{BB962C8B-B14F-4D97-AF65-F5344CB8AC3E}">
        <p14:creationId xmlns:p14="http://schemas.microsoft.com/office/powerpoint/2010/main" val="601980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6793" y="606768"/>
            <a:ext cx="8911687" cy="1280890"/>
          </a:xfrm>
        </p:spPr>
        <p:txBody>
          <a:bodyPr>
            <a:normAutofit/>
          </a:bodyPr>
          <a:lstStyle/>
          <a:p>
            <a:r>
              <a:rPr lang="en-US" sz="4000" b="1" dirty="0" smtClean="0"/>
              <a:t>Sound Devices: Assonance</a:t>
            </a:r>
            <a:endParaRPr lang="en-US" sz="4000" b="1" dirty="0"/>
          </a:p>
        </p:txBody>
      </p:sp>
      <p:sp>
        <p:nvSpPr>
          <p:cNvPr id="3" name="Content Placeholder 2"/>
          <p:cNvSpPr>
            <a:spLocks noGrp="1"/>
          </p:cNvSpPr>
          <p:nvPr>
            <p:ph idx="1"/>
          </p:nvPr>
        </p:nvSpPr>
        <p:spPr>
          <a:xfrm>
            <a:off x="1313514" y="1452436"/>
            <a:ext cx="10508372" cy="3739166"/>
          </a:xfrm>
        </p:spPr>
        <p:txBody>
          <a:bodyPr>
            <a:normAutofit/>
          </a:bodyPr>
          <a:lstStyle/>
          <a:p>
            <a:r>
              <a:rPr lang="en-US" sz="3200" b="1" dirty="0" smtClean="0"/>
              <a:t>Assonance</a:t>
            </a:r>
            <a:r>
              <a:rPr lang="en-US" sz="3200" dirty="0" smtClean="0"/>
              <a:t>: </a:t>
            </a:r>
            <a:r>
              <a:rPr lang="en-US" sz="3200" u="sng" dirty="0" smtClean="0"/>
              <a:t>Repeating the vowel sound</a:t>
            </a:r>
          </a:p>
          <a:p>
            <a:r>
              <a:rPr lang="en-US" sz="3200" dirty="0" smtClean="0"/>
              <a:t>The use of words that have the same or very similar vowel sounds near one another</a:t>
            </a:r>
          </a:p>
          <a:p>
            <a:pPr lvl="1"/>
            <a:r>
              <a:rPr lang="en-US" sz="3200" dirty="0"/>
              <a:t>A</a:t>
            </a:r>
            <a:r>
              <a:rPr lang="en-US" sz="3200" dirty="0" smtClean="0"/>
              <a:t> rhyme that depends on the vowel sounds</a:t>
            </a:r>
          </a:p>
          <a:p>
            <a:pPr lvl="1"/>
            <a:r>
              <a:rPr lang="en-US" sz="3200" dirty="0" smtClean="0"/>
              <a:t>Repetition of vowel sounds to set the mood or add to the meaning of the word</a:t>
            </a:r>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1101" y="5155923"/>
            <a:ext cx="6800270" cy="1702077"/>
          </a:xfrm>
          <a:prstGeom prst="rect">
            <a:avLst/>
          </a:prstGeom>
        </p:spPr>
      </p:pic>
    </p:spTree>
    <p:extLst>
      <p:ext uri="{BB962C8B-B14F-4D97-AF65-F5344CB8AC3E}">
        <p14:creationId xmlns:p14="http://schemas.microsoft.com/office/powerpoint/2010/main" val="26016154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868" y="591453"/>
            <a:ext cx="8911687" cy="1280890"/>
          </a:xfrm>
        </p:spPr>
        <p:txBody>
          <a:bodyPr>
            <a:normAutofit/>
          </a:bodyPr>
          <a:lstStyle/>
          <a:p>
            <a:r>
              <a:rPr lang="en-US" sz="4000" b="1" dirty="0" smtClean="0"/>
              <a:t>Examples of Assonance</a:t>
            </a:r>
            <a:endParaRPr lang="en-US" sz="4000" b="1" dirty="0"/>
          </a:p>
        </p:txBody>
      </p:sp>
      <p:sp>
        <p:nvSpPr>
          <p:cNvPr id="3" name="Content Placeholder 2"/>
          <p:cNvSpPr>
            <a:spLocks noGrp="1"/>
          </p:cNvSpPr>
          <p:nvPr>
            <p:ph idx="1"/>
          </p:nvPr>
        </p:nvSpPr>
        <p:spPr>
          <a:xfrm>
            <a:off x="2638198" y="2109346"/>
            <a:ext cx="8915400" cy="3777622"/>
          </a:xfrm>
        </p:spPr>
        <p:txBody>
          <a:bodyPr>
            <a:normAutofit/>
          </a:bodyPr>
          <a:lstStyle/>
          <a:p>
            <a:r>
              <a:rPr lang="en-US" sz="3200" dirty="0" smtClean="0"/>
              <a:t>“Somet</a:t>
            </a:r>
            <a:r>
              <a:rPr lang="en-US" sz="3200" b="1" dirty="0" smtClean="0"/>
              <a:t>i</a:t>
            </a:r>
            <a:r>
              <a:rPr lang="en-US" sz="3200" dirty="0" smtClean="0"/>
              <a:t>me too hot the </a:t>
            </a:r>
            <a:r>
              <a:rPr lang="en-US" sz="3200" b="1" dirty="0" smtClean="0"/>
              <a:t>eye</a:t>
            </a:r>
            <a:r>
              <a:rPr lang="en-US" sz="3200" dirty="0" smtClean="0"/>
              <a:t> of heaven sh</a:t>
            </a:r>
            <a:r>
              <a:rPr lang="en-US" sz="3200" b="1" dirty="0" smtClean="0"/>
              <a:t>i</a:t>
            </a:r>
            <a:r>
              <a:rPr lang="en-US" sz="3200" dirty="0" smtClean="0"/>
              <a:t>nes.” </a:t>
            </a:r>
            <a:r>
              <a:rPr lang="en-US" sz="3200" b="1" dirty="0" smtClean="0"/>
              <a:t>Shakespeare</a:t>
            </a:r>
            <a:r>
              <a:rPr lang="en-US" sz="3200" dirty="0" smtClean="0"/>
              <a:t>, Sonnet 18 (long </a:t>
            </a:r>
            <a:r>
              <a:rPr lang="en-US" sz="3200" dirty="0" err="1" smtClean="0"/>
              <a:t>i</a:t>
            </a:r>
            <a:r>
              <a:rPr lang="en-US" sz="3200" dirty="0" smtClean="0"/>
              <a:t> sound)</a:t>
            </a:r>
          </a:p>
          <a:p>
            <a:r>
              <a:rPr lang="en-US" sz="3200" dirty="0" smtClean="0"/>
              <a:t>“W</a:t>
            </a:r>
            <a:r>
              <a:rPr lang="en-US" sz="3200" b="1" dirty="0" smtClean="0"/>
              <a:t>i</a:t>
            </a:r>
            <a:r>
              <a:rPr lang="en-US" sz="3200" dirty="0" smtClean="0"/>
              <a:t>th w</a:t>
            </a:r>
            <a:r>
              <a:rPr lang="en-US" sz="3200" b="1" dirty="0" smtClean="0"/>
              <a:t>i</a:t>
            </a:r>
            <a:r>
              <a:rPr lang="en-US" sz="3200" dirty="0" smtClean="0"/>
              <a:t>tchcraft of h</a:t>
            </a:r>
            <a:r>
              <a:rPr lang="en-US" sz="3200" b="1" dirty="0" smtClean="0"/>
              <a:t>i</a:t>
            </a:r>
            <a:r>
              <a:rPr lang="en-US" sz="3200" dirty="0" smtClean="0"/>
              <a:t>s w</a:t>
            </a:r>
            <a:r>
              <a:rPr lang="en-US" sz="3200" b="1" dirty="0" smtClean="0"/>
              <a:t>i</a:t>
            </a:r>
            <a:r>
              <a:rPr lang="en-US" sz="3200" dirty="0" smtClean="0"/>
              <a:t>t, w</a:t>
            </a:r>
            <a:r>
              <a:rPr lang="en-US" sz="3200" b="1" dirty="0" smtClean="0"/>
              <a:t>i</a:t>
            </a:r>
            <a:r>
              <a:rPr lang="en-US" sz="3200" dirty="0" smtClean="0"/>
              <a:t>th traitorous g</a:t>
            </a:r>
            <a:r>
              <a:rPr lang="en-US" sz="3200" b="1" dirty="0" smtClean="0"/>
              <a:t>i</a:t>
            </a:r>
            <a:r>
              <a:rPr lang="en-US" sz="3200" dirty="0" smtClean="0"/>
              <a:t>fts, -- O w</a:t>
            </a:r>
            <a:r>
              <a:rPr lang="en-US" sz="3200" b="1" dirty="0" smtClean="0"/>
              <a:t>i</a:t>
            </a:r>
            <a:r>
              <a:rPr lang="en-US" sz="3200" dirty="0" smtClean="0"/>
              <a:t>cked w</a:t>
            </a:r>
            <a:r>
              <a:rPr lang="en-US" sz="3200" b="1" dirty="0" smtClean="0"/>
              <a:t>i</a:t>
            </a:r>
            <a:r>
              <a:rPr lang="en-US" sz="3200" dirty="0" smtClean="0"/>
              <a:t>t and g</a:t>
            </a:r>
            <a:r>
              <a:rPr lang="en-US" sz="3200" b="1" dirty="0" smtClean="0"/>
              <a:t>i</a:t>
            </a:r>
            <a:r>
              <a:rPr lang="en-US" sz="3200" dirty="0" smtClean="0"/>
              <a:t>fts.” </a:t>
            </a:r>
            <a:r>
              <a:rPr lang="en-US" sz="3200" b="1" dirty="0" smtClean="0"/>
              <a:t>Shakespeare</a:t>
            </a:r>
            <a:r>
              <a:rPr lang="en-US" sz="3200" dirty="0" smtClean="0"/>
              <a:t>, Hamlet (repetition of short </a:t>
            </a:r>
            <a:r>
              <a:rPr lang="en-US" sz="3200" dirty="0" err="1" smtClean="0"/>
              <a:t>i</a:t>
            </a:r>
            <a:r>
              <a:rPr lang="en-US" sz="3200" dirty="0" smtClean="0"/>
              <a:t>)</a:t>
            </a:r>
            <a:endParaRPr lang="en-US" sz="32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835" y="2272632"/>
            <a:ext cx="2307078" cy="2967741"/>
          </a:xfrm>
          <a:prstGeom prst="rect">
            <a:avLst/>
          </a:prstGeom>
        </p:spPr>
      </p:pic>
    </p:spTree>
    <p:extLst>
      <p:ext uri="{BB962C8B-B14F-4D97-AF65-F5344CB8AC3E}">
        <p14:creationId xmlns:p14="http://schemas.microsoft.com/office/powerpoint/2010/main" val="40069083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1703" y="607781"/>
            <a:ext cx="8911687" cy="1280890"/>
          </a:xfrm>
        </p:spPr>
        <p:txBody>
          <a:bodyPr>
            <a:normAutofit/>
          </a:bodyPr>
          <a:lstStyle/>
          <a:p>
            <a:r>
              <a:rPr lang="en-US" sz="4000" b="1" dirty="0" smtClean="0"/>
              <a:t>Sound Devices: Consonance</a:t>
            </a:r>
            <a:endParaRPr lang="en-US" sz="4000" b="1" dirty="0"/>
          </a:p>
        </p:txBody>
      </p:sp>
      <p:sp>
        <p:nvSpPr>
          <p:cNvPr id="3" name="Content Placeholder 2"/>
          <p:cNvSpPr>
            <a:spLocks noGrp="1"/>
          </p:cNvSpPr>
          <p:nvPr>
            <p:ph idx="1"/>
          </p:nvPr>
        </p:nvSpPr>
        <p:spPr>
          <a:xfrm>
            <a:off x="2357392" y="1747234"/>
            <a:ext cx="8915400" cy="4408868"/>
          </a:xfrm>
        </p:spPr>
        <p:txBody>
          <a:bodyPr>
            <a:noAutofit/>
          </a:bodyPr>
          <a:lstStyle/>
          <a:p>
            <a:r>
              <a:rPr lang="en-US" sz="2800" b="1" dirty="0" smtClean="0"/>
              <a:t>Consonance:</a:t>
            </a:r>
            <a:r>
              <a:rPr lang="en-US" sz="2800" dirty="0" smtClean="0"/>
              <a:t> </a:t>
            </a:r>
            <a:r>
              <a:rPr lang="en-US" sz="2800" u="sng" dirty="0" smtClean="0"/>
              <a:t>Repeating the consonant sound</a:t>
            </a:r>
            <a:r>
              <a:rPr lang="en-US" sz="2800" dirty="0" smtClean="0"/>
              <a:t>.</a:t>
            </a:r>
          </a:p>
          <a:p>
            <a:pPr lvl="1"/>
            <a:r>
              <a:rPr lang="en-US" sz="2800" dirty="0" smtClean="0"/>
              <a:t>Used to create rhyming effects</a:t>
            </a:r>
          </a:p>
          <a:p>
            <a:r>
              <a:rPr lang="en-US" sz="2800" dirty="0" smtClean="0"/>
              <a:t>For example </a:t>
            </a:r>
          </a:p>
          <a:p>
            <a:pPr lvl="1"/>
            <a:r>
              <a:rPr lang="en-US" sz="2800" dirty="0" smtClean="0"/>
              <a:t>Stro</a:t>
            </a:r>
            <a:r>
              <a:rPr lang="en-US" sz="2800" b="1" dirty="0" smtClean="0"/>
              <a:t>ke</a:t>
            </a:r>
            <a:r>
              <a:rPr lang="en-US" sz="2800" dirty="0" smtClean="0"/>
              <a:t> and lu</a:t>
            </a:r>
            <a:r>
              <a:rPr lang="en-US" sz="2800" b="1" dirty="0" smtClean="0"/>
              <a:t>ck</a:t>
            </a:r>
          </a:p>
          <a:p>
            <a:pPr lvl="1"/>
            <a:r>
              <a:rPr lang="en-US" sz="2800" dirty="0" smtClean="0"/>
              <a:t>Li</a:t>
            </a:r>
            <a:r>
              <a:rPr lang="en-US" sz="2800" b="1" dirty="0" smtClean="0"/>
              <a:t>tter</a:t>
            </a:r>
            <a:r>
              <a:rPr lang="en-US" sz="2800" dirty="0" smtClean="0"/>
              <a:t> and ba</a:t>
            </a:r>
            <a:r>
              <a:rPr lang="en-US" sz="2800" b="1" dirty="0" smtClean="0"/>
              <a:t>tter</a:t>
            </a:r>
          </a:p>
          <a:p>
            <a:pPr lvl="1"/>
            <a:r>
              <a:rPr lang="en-US" sz="2800" dirty="0" smtClean="0"/>
              <a:t>Sli</a:t>
            </a:r>
            <a:r>
              <a:rPr lang="en-US" sz="2800" b="1" dirty="0" smtClean="0"/>
              <a:t>ther</a:t>
            </a:r>
            <a:r>
              <a:rPr lang="en-US" sz="2800" dirty="0" smtClean="0"/>
              <a:t> and la</a:t>
            </a:r>
            <a:r>
              <a:rPr lang="en-US" sz="2800" b="1" dirty="0" smtClean="0"/>
              <a:t>ther</a:t>
            </a:r>
            <a:endParaRPr lang="en-US" sz="2800" b="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145123">
            <a:off x="6905287" y="4548574"/>
            <a:ext cx="4953000" cy="1695450"/>
          </a:xfrm>
          <a:prstGeom prst="rect">
            <a:avLst/>
          </a:prstGeom>
        </p:spPr>
      </p:pic>
    </p:spTree>
    <p:extLst>
      <p:ext uri="{BB962C8B-B14F-4D97-AF65-F5344CB8AC3E}">
        <p14:creationId xmlns:p14="http://schemas.microsoft.com/office/powerpoint/2010/main" val="38582084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8915" y="624110"/>
            <a:ext cx="8911687" cy="1280890"/>
          </a:xfrm>
        </p:spPr>
        <p:txBody>
          <a:bodyPr>
            <a:normAutofit/>
          </a:bodyPr>
          <a:lstStyle/>
          <a:p>
            <a:r>
              <a:rPr lang="en-US" sz="4000" b="1" dirty="0" smtClean="0"/>
              <a:t>Examples of Consonance</a:t>
            </a:r>
            <a:endParaRPr lang="en-US" sz="4000" b="1" dirty="0"/>
          </a:p>
        </p:txBody>
      </p:sp>
      <p:sp>
        <p:nvSpPr>
          <p:cNvPr id="3" name="Content Placeholder 2"/>
          <p:cNvSpPr>
            <a:spLocks noGrp="1"/>
          </p:cNvSpPr>
          <p:nvPr>
            <p:ph idx="1"/>
          </p:nvPr>
        </p:nvSpPr>
        <p:spPr/>
        <p:txBody>
          <a:bodyPr>
            <a:normAutofit/>
          </a:bodyPr>
          <a:lstStyle/>
          <a:p>
            <a:r>
              <a:rPr lang="en-US" sz="3200" dirty="0" smtClean="0"/>
              <a:t>“And the silke</a:t>
            </a:r>
            <a:r>
              <a:rPr lang="en-US" sz="3200" b="1" dirty="0" smtClean="0"/>
              <a:t>n</a:t>
            </a:r>
            <a:r>
              <a:rPr lang="en-US" sz="3200" dirty="0" smtClean="0"/>
              <a:t> sad uncertai</a:t>
            </a:r>
            <a:r>
              <a:rPr lang="en-US" sz="3200" b="1" dirty="0" smtClean="0"/>
              <a:t>n</a:t>
            </a:r>
            <a:r>
              <a:rPr lang="en-US" sz="3200" dirty="0" smtClean="0"/>
              <a:t> rustling of each purple curtai</a:t>
            </a:r>
            <a:r>
              <a:rPr lang="en-US" sz="3200" b="1" dirty="0" smtClean="0"/>
              <a:t>n</a:t>
            </a:r>
            <a:r>
              <a:rPr lang="en-US" sz="3200" dirty="0" smtClean="0"/>
              <a:t>” </a:t>
            </a:r>
            <a:r>
              <a:rPr lang="en-US" sz="3200" b="1" dirty="0" smtClean="0"/>
              <a:t>Edgar Allan Poe</a:t>
            </a:r>
            <a:r>
              <a:rPr lang="en-US" sz="3200" dirty="0" smtClean="0"/>
              <a:t>, “</a:t>
            </a:r>
            <a:r>
              <a:rPr lang="en-US" sz="3200" i="1" dirty="0" smtClean="0"/>
              <a:t>The Raven”</a:t>
            </a:r>
          </a:p>
          <a:p>
            <a:r>
              <a:rPr lang="en-US" sz="3200" dirty="0" smtClean="0"/>
              <a:t>“Rap reje</a:t>
            </a:r>
            <a:r>
              <a:rPr lang="en-US" sz="3200" b="1" dirty="0" smtClean="0"/>
              <a:t>c</a:t>
            </a:r>
            <a:r>
              <a:rPr lang="en-US" sz="3200" dirty="0" smtClean="0"/>
              <a:t>ts my tape de</a:t>
            </a:r>
            <a:r>
              <a:rPr lang="en-US" sz="3200" b="1" dirty="0" smtClean="0"/>
              <a:t>c</a:t>
            </a:r>
            <a:r>
              <a:rPr lang="en-US" sz="3200" dirty="0" smtClean="0"/>
              <a:t>k, eje</a:t>
            </a:r>
            <a:r>
              <a:rPr lang="en-US" sz="3200" b="1" dirty="0" smtClean="0"/>
              <a:t>c</a:t>
            </a:r>
            <a:r>
              <a:rPr lang="en-US" sz="3200" dirty="0" smtClean="0"/>
              <a:t>ts proje</a:t>
            </a:r>
            <a:r>
              <a:rPr lang="en-US" sz="3200" b="1" dirty="0" smtClean="0"/>
              <a:t>c</a:t>
            </a:r>
            <a:r>
              <a:rPr lang="en-US" sz="3200" dirty="0" smtClean="0"/>
              <a:t>ti</a:t>
            </a:r>
            <a:r>
              <a:rPr lang="en-US" sz="3200" b="1" dirty="0" smtClean="0"/>
              <a:t>l</a:t>
            </a:r>
            <a:r>
              <a:rPr lang="en-US" sz="3200" dirty="0" smtClean="0"/>
              <a:t>e / Whether Jew or genti</a:t>
            </a:r>
            <a:r>
              <a:rPr lang="en-US" sz="3200" b="1" dirty="0" smtClean="0"/>
              <a:t>l</a:t>
            </a:r>
            <a:r>
              <a:rPr lang="en-US" sz="3200" dirty="0" smtClean="0"/>
              <a:t>e I rank top percenti</a:t>
            </a:r>
            <a:r>
              <a:rPr lang="en-US" sz="3200" b="1" dirty="0" smtClean="0"/>
              <a:t>l</a:t>
            </a:r>
            <a:r>
              <a:rPr lang="en-US" sz="3200" dirty="0" smtClean="0"/>
              <a:t>e” </a:t>
            </a:r>
            <a:r>
              <a:rPr lang="en-US" sz="3200" b="1" dirty="0" smtClean="0"/>
              <a:t>The </a:t>
            </a:r>
            <a:r>
              <a:rPr lang="en-US" sz="3200" b="1" dirty="0" err="1" smtClean="0"/>
              <a:t>Fugees</a:t>
            </a:r>
            <a:r>
              <a:rPr lang="en-US" sz="3200" dirty="0" smtClean="0"/>
              <a:t>, “Zealots”</a:t>
            </a:r>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953760">
            <a:off x="298369" y="4526570"/>
            <a:ext cx="2461093" cy="172643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386270">
            <a:off x="9940718" y="136881"/>
            <a:ext cx="1728179" cy="1905842"/>
          </a:xfrm>
          <a:prstGeom prst="rect">
            <a:avLst/>
          </a:prstGeom>
        </p:spPr>
      </p:pic>
    </p:spTree>
    <p:extLst>
      <p:ext uri="{BB962C8B-B14F-4D97-AF65-F5344CB8AC3E}">
        <p14:creationId xmlns:p14="http://schemas.microsoft.com/office/powerpoint/2010/main" val="30163673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8619" y="636988"/>
            <a:ext cx="8911687" cy="1280890"/>
          </a:xfrm>
        </p:spPr>
        <p:txBody>
          <a:bodyPr>
            <a:normAutofit/>
          </a:bodyPr>
          <a:lstStyle/>
          <a:p>
            <a:r>
              <a:rPr lang="en-US" sz="4000" b="1" dirty="0" smtClean="0"/>
              <a:t>Poetic Devices: Simile</a:t>
            </a:r>
            <a:endParaRPr lang="en-US" sz="4000" b="1" dirty="0"/>
          </a:p>
        </p:txBody>
      </p:sp>
      <p:sp>
        <p:nvSpPr>
          <p:cNvPr id="3" name="Content Placeholder 2"/>
          <p:cNvSpPr>
            <a:spLocks noGrp="1"/>
          </p:cNvSpPr>
          <p:nvPr>
            <p:ph idx="1"/>
          </p:nvPr>
        </p:nvSpPr>
        <p:spPr>
          <a:xfrm>
            <a:off x="1420586" y="2349600"/>
            <a:ext cx="10221685" cy="4508400"/>
          </a:xfrm>
        </p:spPr>
        <p:txBody>
          <a:bodyPr>
            <a:normAutofit/>
          </a:bodyPr>
          <a:lstStyle/>
          <a:p>
            <a:r>
              <a:rPr lang="en-US" sz="3200" b="1" dirty="0" smtClean="0"/>
              <a:t>Simile</a:t>
            </a:r>
            <a:r>
              <a:rPr lang="en-US" sz="3200" dirty="0" smtClean="0"/>
              <a:t>: </a:t>
            </a:r>
            <a:r>
              <a:rPr lang="en-US" sz="3200" u="sng" dirty="0" smtClean="0"/>
              <a:t>Comparison using “like” or “as</a:t>
            </a:r>
            <a:r>
              <a:rPr lang="en-US" sz="3200" dirty="0" smtClean="0"/>
              <a:t>”</a:t>
            </a:r>
            <a:endParaRPr lang="en-US" sz="3200" dirty="0"/>
          </a:p>
          <a:p>
            <a:r>
              <a:rPr lang="en-US" sz="3200" b="1" dirty="0" smtClean="0"/>
              <a:t>Examples of Simile</a:t>
            </a:r>
            <a:r>
              <a:rPr lang="en-US" sz="3200" dirty="0" smtClean="0"/>
              <a:t>:</a:t>
            </a:r>
          </a:p>
          <a:p>
            <a:pPr lvl="1"/>
            <a:r>
              <a:rPr lang="en-US" sz="3200" dirty="0"/>
              <a:t>“</a:t>
            </a:r>
            <a:r>
              <a:rPr lang="en-US" sz="3200" dirty="0">
                <a:latin typeface="Times New Roman" panose="02020603050405020304" pitchFamily="18" charset="0"/>
                <a:cs typeface="Times New Roman" panose="02020603050405020304" pitchFamily="18" charset="0"/>
              </a:rPr>
              <a:t>Elderly American ladies leaning on their canes listed toward me </a:t>
            </a:r>
            <a:r>
              <a:rPr lang="en-US" sz="3200" u="sng" dirty="0">
                <a:latin typeface="Times New Roman" panose="02020603050405020304" pitchFamily="18" charset="0"/>
                <a:cs typeface="Times New Roman" panose="02020603050405020304" pitchFamily="18" charset="0"/>
              </a:rPr>
              <a:t>like</a:t>
            </a:r>
            <a:r>
              <a:rPr lang="en-US" sz="3200" dirty="0">
                <a:latin typeface="Times New Roman" panose="02020603050405020304" pitchFamily="18" charset="0"/>
                <a:cs typeface="Times New Roman" panose="02020603050405020304" pitchFamily="18" charset="0"/>
              </a:rPr>
              <a:t> towers of Pisa</a:t>
            </a:r>
            <a:r>
              <a:rPr lang="en-US" sz="3200" dirty="0" smtClean="0"/>
              <a:t>.” Taken from the short story “Lolita” by Vladimir Nabokov</a:t>
            </a:r>
          </a:p>
          <a:p>
            <a:pPr lvl="1"/>
            <a:r>
              <a:rPr lang="en-US" sz="3200" dirty="0"/>
              <a:t>“</a:t>
            </a:r>
            <a:r>
              <a:rPr lang="en-US" sz="3200" dirty="0">
                <a:latin typeface="Times New Roman" panose="02020603050405020304" pitchFamily="18" charset="0"/>
                <a:cs typeface="Times New Roman" panose="02020603050405020304" pitchFamily="18" charset="0"/>
              </a:rPr>
              <a:t>I wandered lonely </a:t>
            </a:r>
            <a:r>
              <a:rPr lang="en-US" sz="3200" u="sng" dirty="0">
                <a:latin typeface="Times New Roman" panose="02020603050405020304" pitchFamily="18" charset="0"/>
                <a:cs typeface="Times New Roman" panose="02020603050405020304" pitchFamily="18" charset="0"/>
              </a:rPr>
              <a:t>as</a:t>
            </a:r>
            <a:r>
              <a:rPr lang="en-US" sz="3200" dirty="0">
                <a:latin typeface="Times New Roman" panose="02020603050405020304" pitchFamily="18" charset="0"/>
                <a:cs typeface="Times New Roman" panose="02020603050405020304" pitchFamily="18" charset="0"/>
              </a:rPr>
              <a:t> a </a:t>
            </a:r>
            <a:r>
              <a:rPr lang="en-US" sz="3200" dirty="0" smtClean="0">
                <a:latin typeface="Times New Roman" panose="02020603050405020304" pitchFamily="18" charset="0"/>
                <a:cs typeface="Times New Roman" panose="02020603050405020304" pitchFamily="18" charset="0"/>
              </a:rPr>
              <a:t>cloud / that </a:t>
            </a:r>
            <a:r>
              <a:rPr lang="en-US" sz="3200" dirty="0">
                <a:latin typeface="Times New Roman" panose="02020603050405020304" pitchFamily="18" charset="0"/>
                <a:cs typeface="Times New Roman" panose="02020603050405020304" pitchFamily="18" charset="0"/>
              </a:rPr>
              <a:t>floats on high o’er vales and hills</a:t>
            </a:r>
            <a:r>
              <a:rPr lang="en-US" sz="3200" dirty="0" smtClean="0"/>
              <a:t>.” </a:t>
            </a:r>
            <a:r>
              <a:rPr lang="en-US" sz="3200" dirty="0"/>
              <a:t>William Wordsworth, “I wandered Lonely as a Cloud</a:t>
            </a:r>
          </a:p>
          <a:p>
            <a:pPr marL="457200" lvl="1"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09130" y="205267"/>
            <a:ext cx="3812147" cy="2144333"/>
          </a:xfrm>
          <a:prstGeom prst="rect">
            <a:avLst/>
          </a:prstGeom>
        </p:spPr>
      </p:pic>
    </p:spTree>
    <p:extLst>
      <p:ext uri="{BB962C8B-B14F-4D97-AF65-F5344CB8AC3E}">
        <p14:creationId xmlns:p14="http://schemas.microsoft.com/office/powerpoint/2010/main" val="11351235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0193" y="624110"/>
            <a:ext cx="8911687" cy="1280890"/>
          </a:xfrm>
        </p:spPr>
        <p:txBody>
          <a:bodyPr/>
          <a:lstStyle/>
          <a:p>
            <a:r>
              <a:rPr lang="en-US" dirty="0" smtClean="0"/>
              <a:t>Poetic Devices: Personification</a:t>
            </a:r>
            <a:endParaRPr lang="en-US" dirty="0"/>
          </a:p>
        </p:txBody>
      </p:sp>
      <p:sp>
        <p:nvSpPr>
          <p:cNvPr id="3" name="Content Placeholder 2"/>
          <p:cNvSpPr>
            <a:spLocks noGrp="1"/>
          </p:cNvSpPr>
          <p:nvPr>
            <p:ph idx="1"/>
          </p:nvPr>
        </p:nvSpPr>
        <p:spPr>
          <a:xfrm>
            <a:off x="1649186" y="1905000"/>
            <a:ext cx="10224366" cy="5191836"/>
          </a:xfrm>
        </p:spPr>
        <p:txBody>
          <a:bodyPr>
            <a:normAutofit/>
          </a:bodyPr>
          <a:lstStyle/>
          <a:p>
            <a:r>
              <a:rPr lang="en-US" sz="3600" b="1" dirty="0" smtClean="0"/>
              <a:t>Personification</a:t>
            </a:r>
            <a:r>
              <a:rPr lang="en-US" sz="3600" dirty="0" smtClean="0"/>
              <a:t>: </a:t>
            </a:r>
            <a:r>
              <a:rPr lang="en-US" sz="3600" u="sng" dirty="0" smtClean="0"/>
              <a:t>Giving human qualities to non-human things</a:t>
            </a:r>
            <a:r>
              <a:rPr lang="en-US" sz="3600" dirty="0" smtClean="0"/>
              <a:t>. </a:t>
            </a:r>
          </a:p>
          <a:p>
            <a:endParaRPr lang="en-US" sz="2400" dirty="0"/>
          </a:p>
          <a:p>
            <a:r>
              <a:rPr lang="en-US" sz="2400" b="1" dirty="0" smtClean="0"/>
              <a:t>Examples of Personification</a:t>
            </a:r>
            <a:r>
              <a:rPr lang="en-US" sz="2400" dirty="0" smtClean="0"/>
              <a:t>: </a:t>
            </a:r>
          </a:p>
          <a:p>
            <a:pPr lvl="1"/>
            <a:r>
              <a:rPr lang="en-US" sz="2400" dirty="0" smtClean="0"/>
              <a:t>“Ten thousand (daffodils) saw I at a glance, / Tossing their heads in sprightly dance. / The waves beside them danced; but they / Out-did the sparkling waves in glee” William Wordsworth, “I wandered Lonely as a Cloud</a:t>
            </a:r>
          </a:p>
          <a:p>
            <a:pPr lvl="1"/>
            <a:r>
              <a:rPr lang="en-US" sz="2400" dirty="0"/>
              <a:t>"Time grabs you by the wrist, directs you where to </a:t>
            </a:r>
            <a:r>
              <a:rPr lang="en-US" sz="2400" dirty="0" smtClean="0"/>
              <a:t>go” Green Day, “Good Riddance”</a:t>
            </a:r>
            <a:r>
              <a:rPr lang="en-US" dirty="0"/>
              <a:t/>
            </a:r>
            <a:br>
              <a:rPr lang="en-US" dirty="0"/>
            </a:b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33691" y="100031"/>
            <a:ext cx="1576991" cy="1574224"/>
          </a:xfrm>
          <a:prstGeom prst="rect">
            <a:avLst/>
          </a:prstGeom>
        </p:spPr>
      </p:pic>
    </p:spTree>
    <p:extLst>
      <p:ext uri="{BB962C8B-B14F-4D97-AF65-F5344CB8AC3E}">
        <p14:creationId xmlns:p14="http://schemas.microsoft.com/office/powerpoint/2010/main" val="30999718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8526" y="675625"/>
            <a:ext cx="6241981" cy="728172"/>
          </a:xfrm>
        </p:spPr>
        <p:txBody>
          <a:bodyPr/>
          <a:lstStyle/>
          <a:p>
            <a:r>
              <a:rPr lang="en-US" dirty="0" smtClean="0"/>
              <a:t>Poetic Devices: Metaphor</a:t>
            </a:r>
            <a:endParaRPr lang="en-US" dirty="0"/>
          </a:p>
        </p:txBody>
      </p:sp>
      <p:sp>
        <p:nvSpPr>
          <p:cNvPr id="3" name="Content Placeholder 2"/>
          <p:cNvSpPr>
            <a:spLocks noGrp="1"/>
          </p:cNvSpPr>
          <p:nvPr>
            <p:ph idx="1"/>
          </p:nvPr>
        </p:nvSpPr>
        <p:spPr>
          <a:xfrm>
            <a:off x="1996225" y="1869862"/>
            <a:ext cx="9160657" cy="4984124"/>
          </a:xfrm>
        </p:spPr>
        <p:txBody>
          <a:bodyPr>
            <a:noAutofit/>
          </a:bodyPr>
          <a:lstStyle/>
          <a:p>
            <a:r>
              <a:rPr lang="en-US" sz="2800" b="1" dirty="0" smtClean="0"/>
              <a:t>Metaphor</a:t>
            </a:r>
            <a:r>
              <a:rPr lang="en-US" sz="2800" dirty="0" smtClean="0"/>
              <a:t>: </a:t>
            </a:r>
            <a:r>
              <a:rPr lang="en-US" sz="2800" u="sng" dirty="0" smtClean="0"/>
              <a:t>Comparison without like or as used to show or suggest similarities. </a:t>
            </a:r>
          </a:p>
          <a:p>
            <a:r>
              <a:rPr lang="en-US" sz="2800" dirty="0" smtClean="0"/>
              <a:t>Metaphor give effect to otherwise bland statements</a:t>
            </a:r>
          </a:p>
          <a:p>
            <a:pPr lvl="1"/>
            <a:r>
              <a:rPr lang="en-US" sz="2800" dirty="0" smtClean="0"/>
              <a:t>He was sad. = He wallowed in a sea of grief. </a:t>
            </a:r>
          </a:p>
          <a:p>
            <a:pPr lvl="1"/>
            <a:r>
              <a:rPr lang="en-US" sz="2800" dirty="0" smtClean="0"/>
              <a:t>“All </a:t>
            </a:r>
            <a:r>
              <a:rPr lang="en-US" sz="2800" dirty="0"/>
              <a:t>the world's a stage,</a:t>
            </a:r>
            <a:br>
              <a:rPr lang="en-US" sz="2800" dirty="0"/>
            </a:br>
            <a:r>
              <a:rPr lang="en-US" sz="2800" dirty="0"/>
              <a:t>And all the men and women merely players;</a:t>
            </a:r>
            <a:br>
              <a:rPr lang="en-US" sz="2800" dirty="0"/>
            </a:br>
            <a:r>
              <a:rPr lang="en-US" sz="2800" dirty="0"/>
              <a:t>They have their exits and their entrances</a:t>
            </a:r>
            <a:r>
              <a:rPr lang="en-US" sz="2800" dirty="0" smtClean="0"/>
              <a:t>;”</a:t>
            </a:r>
            <a:r>
              <a:rPr lang="en-US" sz="2800" dirty="0"/>
              <a:t/>
            </a:r>
            <a:br>
              <a:rPr lang="en-US" sz="2800" dirty="0"/>
            </a:br>
            <a:r>
              <a:rPr lang="en-US" sz="2800" dirty="0"/>
              <a:t>—</a:t>
            </a:r>
            <a:r>
              <a:rPr lang="en-US" sz="2800" dirty="0">
                <a:solidFill>
                  <a:schemeClr val="tx1"/>
                </a:solidFill>
                <a:hlinkClick r:id="rId2" action="ppaction://hlinkfile" tooltip="William Shakespeare"/>
              </a:rPr>
              <a:t>William Shakespeare</a:t>
            </a:r>
            <a:r>
              <a:rPr lang="en-US" sz="2800" dirty="0">
                <a:solidFill>
                  <a:schemeClr val="tx1"/>
                </a:solidFill>
              </a:rPr>
              <a:t>, </a:t>
            </a:r>
            <a:r>
              <a:rPr lang="en-US" sz="2800" i="1" dirty="0">
                <a:solidFill>
                  <a:schemeClr val="tx1"/>
                </a:solidFill>
                <a:hlinkClick r:id="rId3" action="ppaction://hlinkfile" tooltip="As You Like It"/>
              </a:rPr>
              <a:t>As You Like It</a:t>
            </a:r>
            <a:endParaRPr lang="en-US" sz="2800" dirty="0" smtClean="0">
              <a:solidFill>
                <a:schemeClr val="tx1"/>
              </a:solidFill>
            </a:endParaRP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97470" y="145354"/>
            <a:ext cx="1891994" cy="1724507"/>
          </a:xfrm>
          <a:prstGeom prst="rect">
            <a:avLst/>
          </a:prstGeom>
        </p:spPr>
      </p:pic>
    </p:spTree>
    <p:extLst>
      <p:ext uri="{BB962C8B-B14F-4D97-AF65-F5344CB8AC3E}">
        <p14:creationId xmlns:p14="http://schemas.microsoft.com/office/powerpoint/2010/main" val="22637413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156" y="558796"/>
            <a:ext cx="8911687" cy="1280890"/>
          </a:xfrm>
        </p:spPr>
        <p:txBody>
          <a:bodyPr>
            <a:normAutofit/>
          </a:bodyPr>
          <a:lstStyle/>
          <a:p>
            <a:r>
              <a:rPr lang="en-US" sz="4400" b="1" dirty="0" smtClean="0"/>
              <a:t>Acrostic </a:t>
            </a:r>
            <a:endParaRPr lang="en-US" sz="4400" b="1" dirty="0"/>
          </a:p>
        </p:txBody>
      </p:sp>
      <p:sp>
        <p:nvSpPr>
          <p:cNvPr id="3" name="Content Placeholder 2"/>
          <p:cNvSpPr>
            <a:spLocks noGrp="1"/>
          </p:cNvSpPr>
          <p:nvPr>
            <p:ph idx="1"/>
          </p:nvPr>
        </p:nvSpPr>
        <p:spPr>
          <a:xfrm>
            <a:off x="368527" y="2035628"/>
            <a:ext cx="11257416" cy="2732315"/>
          </a:xfrm>
        </p:spPr>
        <p:style>
          <a:lnRef idx="2">
            <a:schemeClr val="accent1"/>
          </a:lnRef>
          <a:fillRef idx="1">
            <a:schemeClr val="lt1"/>
          </a:fillRef>
          <a:effectRef idx="0">
            <a:schemeClr val="accent1"/>
          </a:effectRef>
          <a:fontRef idx="minor">
            <a:schemeClr val="dk1"/>
          </a:fontRef>
        </p:style>
        <p:txBody>
          <a:bodyPr>
            <a:normAutofit/>
          </a:bodyPr>
          <a:lstStyle/>
          <a:p>
            <a:r>
              <a:rPr lang="en-US" sz="3200" dirty="0" smtClean="0"/>
              <a:t>Usually </a:t>
            </a:r>
            <a:r>
              <a:rPr lang="en-US" sz="3200" u="sng" dirty="0" smtClean="0"/>
              <a:t>unrhymed</a:t>
            </a:r>
            <a:r>
              <a:rPr lang="en-US" sz="3200" dirty="0" smtClean="0"/>
              <a:t>, and when the poem is complete, </a:t>
            </a:r>
            <a:r>
              <a:rPr lang="en-US" sz="3200" u="sng" dirty="0" smtClean="0"/>
              <a:t>the </a:t>
            </a:r>
            <a:r>
              <a:rPr lang="en-US" sz="3200" b="1" u="sng" dirty="0" smtClean="0"/>
              <a:t>first letters of the lines</a:t>
            </a:r>
            <a:r>
              <a:rPr lang="en-US" sz="3200" u="sng" dirty="0" smtClean="0"/>
              <a:t>, when read vertically</a:t>
            </a:r>
            <a:r>
              <a:rPr lang="en-US" sz="3200" dirty="0" smtClean="0"/>
              <a:t>, </a:t>
            </a:r>
            <a:r>
              <a:rPr lang="en-US" sz="3200" u="sng" dirty="0" smtClean="0"/>
              <a:t>spell out a word, phrase, or sentence </a:t>
            </a:r>
            <a:r>
              <a:rPr lang="en-US" sz="3200" dirty="0" smtClean="0"/>
              <a:t>related to the poem’s subject . </a:t>
            </a:r>
          </a:p>
          <a:p>
            <a:r>
              <a:rPr lang="en-US" sz="3200" u="sng" dirty="0" smtClean="0"/>
              <a:t>It’s an acronym</a:t>
            </a:r>
            <a:r>
              <a:rPr lang="en-US" sz="3200" dirty="0" smtClean="0"/>
              <a:t>. </a:t>
            </a:r>
            <a:endParaRPr lang="en-US" sz="3200" dirty="0"/>
          </a:p>
        </p:txBody>
      </p:sp>
    </p:spTree>
    <p:extLst>
      <p:ext uri="{BB962C8B-B14F-4D97-AF65-F5344CB8AC3E}">
        <p14:creationId xmlns:p14="http://schemas.microsoft.com/office/powerpoint/2010/main" val="606754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8524" y="602340"/>
            <a:ext cx="8911687" cy="1280890"/>
          </a:xfrm>
        </p:spPr>
        <p:txBody>
          <a:bodyPr>
            <a:normAutofit/>
          </a:bodyPr>
          <a:lstStyle/>
          <a:p>
            <a:r>
              <a:rPr lang="en-US" sz="4400" b="1" dirty="0" smtClean="0"/>
              <a:t>Poetic Devices: Stanza</a:t>
            </a:r>
            <a:endParaRPr lang="en-US" sz="4400" b="1" dirty="0"/>
          </a:p>
        </p:txBody>
      </p:sp>
      <p:sp>
        <p:nvSpPr>
          <p:cNvPr id="3" name="Content Placeholder 2"/>
          <p:cNvSpPr>
            <a:spLocks noGrp="1"/>
          </p:cNvSpPr>
          <p:nvPr>
            <p:ph idx="1"/>
          </p:nvPr>
        </p:nvSpPr>
        <p:spPr>
          <a:xfrm>
            <a:off x="734785" y="2250624"/>
            <a:ext cx="5756955" cy="3064328"/>
          </a:xfrm>
        </p:spPr>
        <p:style>
          <a:lnRef idx="2">
            <a:schemeClr val="accent1"/>
          </a:lnRef>
          <a:fillRef idx="1">
            <a:schemeClr val="lt1"/>
          </a:fillRef>
          <a:effectRef idx="0">
            <a:schemeClr val="accent1"/>
          </a:effectRef>
          <a:fontRef idx="minor">
            <a:schemeClr val="dk1"/>
          </a:fontRef>
        </p:style>
        <p:txBody>
          <a:bodyPr>
            <a:noAutofit/>
          </a:bodyPr>
          <a:lstStyle/>
          <a:p>
            <a:r>
              <a:rPr lang="en-US" sz="3600" b="1" dirty="0" smtClean="0"/>
              <a:t>Stanza: </a:t>
            </a:r>
            <a:r>
              <a:rPr lang="en-US" sz="3600" u="sng" dirty="0" smtClean="0"/>
              <a:t>A unified group of lines in poetry</a:t>
            </a:r>
            <a:r>
              <a:rPr lang="en-US" sz="3600" dirty="0" smtClean="0"/>
              <a:t>. </a:t>
            </a:r>
          </a:p>
          <a:p>
            <a:pPr lvl="1"/>
            <a:r>
              <a:rPr lang="en-US" sz="3400" dirty="0" smtClean="0"/>
              <a:t>This is often marked by spacing between sections of the poem. </a:t>
            </a:r>
            <a:endParaRPr lang="en-US" sz="3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0370" y="1697892"/>
            <a:ext cx="5341630" cy="4006222"/>
          </a:xfrm>
          <a:prstGeom prst="rect">
            <a:avLst/>
          </a:prstGeom>
        </p:spPr>
      </p:pic>
    </p:spTree>
    <p:extLst>
      <p:ext uri="{BB962C8B-B14F-4D97-AF65-F5344CB8AC3E}">
        <p14:creationId xmlns:p14="http://schemas.microsoft.com/office/powerpoint/2010/main" val="25878022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2068" y="580567"/>
            <a:ext cx="8911687" cy="1280890"/>
          </a:xfrm>
        </p:spPr>
        <p:txBody>
          <a:bodyPr>
            <a:normAutofit/>
          </a:bodyPr>
          <a:lstStyle/>
          <a:p>
            <a:r>
              <a:rPr lang="en-US" sz="4800" dirty="0" smtClean="0"/>
              <a:t>What is a </a:t>
            </a:r>
            <a:r>
              <a:rPr lang="en-US" sz="4800" b="1" u="sng" dirty="0" smtClean="0"/>
              <a:t>rhyme scheme</a:t>
            </a:r>
            <a:r>
              <a:rPr lang="en-US" sz="4800" dirty="0" smtClean="0"/>
              <a:t>?</a:t>
            </a:r>
            <a:endParaRPr lang="en-US" sz="4800" dirty="0"/>
          </a:p>
        </p:txBody>
      </p:sp>
      <p:sp>
        <p:nvSpPr>
          <p:cNvPr id="3" name="Content Placeholder 2"/>
          <p:cNvSpPr>
            <a:spLocks noGrp="1"/>
          </p:cNvSpPr>
          <p:nvPr>
            <p:ph idx="1"/>
          </p:nvPr>
        </p:nvSpPr>
        <p:spPr>
          <a:xfrm>
            <a:off x="2034041" y="1861457"/>
            <a:ext cx="8915400" cy="3777622"/>
          </a:xfrm>
        </p:spPr>
        <p:txBody>
          <a:bodyPr>
            <a:normAutofit/>
          </a:bodyPr>
          <a:lstStyle/>
          <a:p>
            <a:r>
              <a:rPr lang="en-US" sz="3600" dirty="0" smtClean="0"/>
              <a:t>Rhyme scheme is the </a:t>
            </a:r>
            <a:r>
              <a:rPr lang="en-US" sz="3600" u="sng" dirty="0" smtClean="0"/>
              <a:t>repetition of rhyming sounds at the end of lines of poetry</a:t>
            </a:r>
            <a:r>
              <a:rPr lang="en-US" sz="3600" dirty="0" smtClean="0"/>
              <a:t>.</a:t>
            </a:r>
            <a:endParaRPr lang="en-US" sz="3600" dirty="0"/>
          </a:p>
        </p:txBody>
      </p:sp>
      <p:sp>
        <p:nvSpPr>
          <p:cNvPr id="4" name="Rectangle 3"/>
          <p:cNvSpPr/>
          <p:nvPr/>
        </p:nvSpPr>
        <p:spPr>
          <a:xfrm>
            <a:off x="3851955" y="4055068"/>
            <a:ext cx="6096000" cy="2092881"/>
          </a:xfrm>
          <a:prstGeom prst="rect">
            <a:avLst/>
          </a:prstGeom>
        </p:spPr>
        <p:txBody>
          <a:bodyPr>
            <a:spAutoFit/>
          </a:bodyPr>
          <a:lstStyle/>
          <a:p>
            <a:r>
              <a:rPr lang="en-US" sz="2800" b="1" i="1" dirty="0">
                <a:latin typeface="Times New Roman" panose="02020603050405020304" pitchFamily="18" charset="0"/>
                <a:cs typeface="Times New Roman" panose="02020603050405020304" pitchFamily="18" charset="0"/>
              </a:rPr>
              <a:t>GATHER ye rosebuds while ye may,</a:t>
            </a:r>
            <a:br>
              <a:rPr lang="en-US" sz="2800" b="1" i="1" dirty="0">
                <a:latin typeface="Times New Roman" panose="02020603050405020304" pitchFamily="18" charset="0"/>
                <a:cs typeface="Times New Roman" panose="02020603050405020304" pitchFamily="18" charset="0"/>
              </a:rPr>
            </a:br>
            <a:r>
              <a:rPr lang="en-US" sz="2800" b="1" i="1" dirty="0">
                <a:latin typeface="Times New Roman" panose="02020603050405020304" pitchFamily="18" charset="0"/>
                <a:cs typeface="Times New Roman" panose="02020603050405020304" pitchFamily="18" charset="0"/>
              </a:rPr>
              <a:t>Old Time is still a-flying:</a:t>
            </a:r>
            <a:br>
              <a:rPr lang="en-US" sz="2800" b="1" i="1" dirty="0">
                <a:latin typeface="Times New Roman" panose="02020603050405020304" pitchFamily="18" charset="0"/>
                <a:cs typeface="Times New Roman" panose="02020603050405020304" pitchFamily="18" charset="0"/>
              </a:rPr>
            </a:br>
            <a:r>
              <a:rPr lang="en-US" sz="2800" b="1" i="1" dirty="0">
                <a:latin typeface="Times New Roman" panose="02020603050405020304" pitchFamily="18" charset="0"/>
                <a:cs typeface="Times New Roman" panose="02020603050405020304" pitchFamily="18" charset="0"/>
              </a:rPr>
              <a:t>And this same flower that smiles to-day</a:t>
            </a:r>
            <a:br>
              <a:rPr lang="en-US" sz="2800" b="1" i="1" dirty="0">
                <a:latin typeface="Times New Roman" panose="02020603050405020304" pitchFamily="18" charset="0"/>
                <a:cs typeface="Times New Roman" panose="02020603050405020304" pitchFamily="18" charset="0"/>
              </a:rPr>
            </a:br>
            <a:r>
              <a:rPr lang="en-US" sz="2800" b="1" i="1" dirty="0">
                <a:latin typeface="Times New Roman" panose="02020603050405020304" pitchFamily="18" charset="0"/>
                <a:cs typeface="Times New Roman" panose="02020603050405020304" pitchFamily="18" charset="0"/>
              </a:rPr>
              <a:t>To-morrow will be dying.</a:t>
            </a:r>
            <a:r>
              <a:rPr lang="en-US" dirty="0"/>
              <a:t/>
            </a:r>
            <a:br>
              <a:rPr lang="en-US" dirty="0"/>
            </a:br>
            <a:endParaRPr lang="en-US" dirty="0"/>
          </a:p>
        </p:txBody>
      </p:sp>
    </p:spTree>
    <p:extLst>
      <p:ext uri="{BB962C8B-B14F-4D97-AF65-F5344CB8AC3E}">
        <p14:creationId xmlns:p14="http://schemas.microsoft.com/office/powerpoint/2010/main" val="35048137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7511" y="542467"/>
            <a:ext cx="8911687" cy="1280890"/>
          </a:xfrm>
        </p:spPr>
        <p:txBody>
          <a:bodyPr>
            <a:normAutofit/>
          </a:bodyPr>
          <a:lstStyle/>
          <a:p>
            <a:r>
              <a:rPr lang="en-US" sz="4800" b="1" dirty="0" smtClean="0"/>
              <a:t>Couplet</a:t>
            </a:r>
            <a:endParaRPr lang="en-US" sz="4800" b="1" dirty="0"/>
          </a:p>
        </p:txBody>
      </p:sp>
      <p:sp>
        <p:nvSpPr>
          <p:cNvPr id="3" name="Content Placeholder 2"/>
          <p:cNvSpPr>
            <a:spLocks noGrp="1"/>
          </p:cNvSpPr>
          <p:nvPr>
            <p:ph idx="1"/>
          </p:nvPr>
        </p:nvSpPr>
        <p:spPr>
          <a:xfrm>
            <a:off x="1446212" y="1643743"/>
            <a:ext cx="8915400" cy="3777622"/>
          </a:xfrm>
        </p:spPr>
        <p:txBody>
          <a:bodyPr/>
          <a:lstStyle/>
          <a:p>
            <a:r>
              <a:rPr lang="en-US" sz="3600" u="sng" dirty="0"/>
              <a:t>two lines of verse</a:t>
            </a:r>
            <a:r>
              <a:rPr lang="en-US" sz="3600" dirty="0"/>
              <a:t>, usually in the same meter and joined by rhyme, that form a unit.</a:t>
            </a:r>
          </a:p>
          <a:p>
            <a:endParaRPr lang="en-US" dirty="0"/>
          </a:p>
        </p:txBody>
      </p:sp>
      <p:sp>
        <p:nvSpPr>
          <p:cNvPr id="6" name="Rectangle 5"/>
          <p:cNvSpPr/>
          <p:nvPr/>
        </p:nvSpPr>
        <p:spPr>
          <a:xfrm>
            <a:off x="4762502" y="3122628"/>
            <a:ext cx="4985656" cy="353943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sz="2800" b="1" dirty="0"/>
              <a:t>Nature's first green is gold</a:t>
            </a:r>
            <a:br>
              <a:rPr lang="en-US" sz="2800" b="1" dirty="0"/>
            </a:br>
            <a:r>
              <a:rPr lang="en-US" sz="2800" b="1" dirty="0"/>
              <a:t>Her hardest hue to hold.</a:t>
            </a:r>
            <a:br>
              <a:rPr lang="en-US" sz="2800" b="1" dirty="0"/>
            </a:br>
            <a:r>
              <a:rPr lang="en-US" sz="2800" b="1" dirty="0"/>
              <a:t>Her early leaf's a flower;</a:t>
            </a:r>
            <a:br>
              <a:rPr lang="en-US" sz="2800" b="1" dirty="0"/>
            </a:br>
            <a:r>
              <a:rPr lang="en-US" sz="2800" b="1" dirty="0"/>
              <a:t>But only so an hour.</a:t>
            </a:r>
            <a:br>
              <a:rPr lang="en-US" sz="2800" b="1" dirty="0"/>
            </a:br>
            <a:r>
              <a:rPr lang="en-US" sz="2800" b="1" dirty="0"/>
              <a:t>Then leaf subsides to leaf.</a:t>
            </a:r>
            <a:br>
              <a:rPr lang="en-US" sz="2800" b="1" dirty="0"/>
            </a:br>
            <a:r>
              <a:rPr lang="en-US" sz="2800" b="1" dirty="0"/>
              <a:t>So Eden sank to grief,</a:t>
            </a:r>
            <a:br>
              <a:rPr lang="en-US" sz="2800" b="1" dirty="0"/>
            </a:br>
            <a:r>
              <a:rPr lang="en-US" sz="2800" b="1" dirty="0"/>
              <a:t>So dawn goes down to day.</a:t>
            </a:r>
            <a:br>
              <a:rPr lang="en-US" sz="2800" b="1" dirty="0"/>
            </a:br>
            <a:r>
              <a:rPr lang="en-US" sz="2800" b="1" dirty="0"/>
              <a:t>Nothing gold can stay. </a:t>
            </a:r>
          </a:p>
        </p:txBody>
      </p:sp>
    </p:spTree>
    <p:extLst>
      <p:ext uri="{BB962C8B-B14F-4D97-AF65-F5344CB8AC3E}">
        <p14:creationId xmlns:p14="http://schemas.microsoft.com/office/powerpoint/2010/main" val="27269138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Poetic Devices: </a:t>
            </a:r>
            <a:r>
              <a:rPr lang="en-US" b="1" dirty="0" smtClean="0"/>
              <a:t>Hyperbole</a:t>
            </a:r>
            <a:endParaRPr lang="en-US" b="1" dirty="0"/>
          </a:p>
        </p:txBody>
      </p:sp>
      <p:sp>
        <p:nvSpPr>
          <p:cNvPr id="3" name="Content Placeholder 2"/>
          <p:cNvSpPr>
            <a:spLocks noGrp="1"/>
          </p:cNvSpPr>
          <p:nvPr>
            <p:ph idx="1"/>
          </p:nvPr>
        </p:nvSpPr>
        <p:spPr>
          <a:xfrm>
            <a:off x="359229" y="2329543"/>
            <a:ext cx="11435443" cy="3777622"/>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r>
              <a:rPr lang="en-US" sz="3600" b="1" dirty="0" smtClean="0"/>
              <a:t>Hyperbole</a:t>
            </a:r>
            <a:r>
              <a:rPr lang="en-US" sz="3600" dirty="0" smtClean="0"/>
              <a:t>: </a:t>
            </a:r>
            <a:r>
              <a:rPr lang="en-US" sz="3600" u="sng" dirty="0"/>
              <a:t>an unreal exaggeration to emphasize the real </a:t>
            </a:r>
            <a:r>
              <a:rPr lang="en-US" sz="3600" u="sng" dirty="0" smtClean="0"/>
              <a:t>situation or add humor</a:t>
            </a:r>
          </a:p>
          <a:p>
            <a:endParaRPr lang="en-US" sz="3600" u="sng" dirty="0"/>
          </a:p>
          <a:p>
            <a:r>
              <a:rPr lang="en-US" sz="3600" b="1" u="sng" dirty="0" smtClean="0"/>
              <a:t>Examples:</a:t>
            </a:r>
          </a:p>
          <a:p>
            <a:pPr lvl="1"/>
            <a:r>
              <a:rPr lang="en-US" sz="3400" dirty="0" smtClean="0"/>
              <a:t>“I’ll love you, dear, I’ll love you/ Till China and Africa meet,/ And the river jumps over the mountain / And the salmon sing in the street.”</a:t>
            </a:r>
            <a:r>
              <a:rPr lang="en-US" sz="3400" dirty="0"/>
              <a:t> </a:t>
            </a:r>
            <a:r>
              <a:rPr lang="en-US" sz="3400" b="1" dirty="0" smtClean="0"/>
              <a:t>W.H. Auden “As I Walked Out One Evening”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51319" y="263978"/>
            <a:ext cx="1853293" cy="1853293"/>
          </a:xfrm>
          <a:prstGeom prst="rect">
            <a:avLst/>
          </a:prstGeom>
        </p:spPr>
      </p:pic>
    </p:spTree>
    <p:extLst>
      <p:ext uri="{BB962C8B-B14F-4D97-AF65-F5344CB8AC3E}">
        <p14:creationId xmlns:p14="http://schemas.microsoft.com/office/powerpoint/2010/main" val="36669779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Poetic Devices: </a:t>
            </a:r>
            <a:r>
              <a:rPr lang="en-US" b="1" dirty="0" smtClean="0"/>
              <a:t>Imagery</a:t>
            </a:r>
            <a:endParaRPr lang="en-US" b="1" dirty="0"/>
          </a:p>
        </p:txBody>
      </p:sp>
      <p:sp>
        <p:nvSpPr>
          <p:cNvPr id="3" name="Content Placeholder 2"/>
          <p:cNvSpPr>
            <a:spLocks noGrp="1"/>
          </p:cNvSpPr>
          <p:nvPr>
            <p:ph idx="1"/>
          </p:nvPr>
        </p:nvSpPr>
        <p:spPr>
          <a:xfrm>
            <a:off x="326571" y="2133600"/>
            <a:ext cx="11544300" cy="2772937"/>
          </a:xfrm>
        </p:spPr>
        <p:style>
          <a:lnRef idx="2">
            <a:schemeClr val="accent1"/>
          </a:lnRef>
          <a:fillRef idx="1">
            <a:schemeClr val="lt1"/>
          </a:fillRef>
          <a:effectRef idx="0">
            <a:schemeClr val="accent1"/>
          </a:effectRef>
          <a:fontRef idx="minor">
            <a:schemeClr val="dk1"/>
          </a:fontRef>
        </p:style>
        <p:txBody>
          <a:bodyPr>
            <a:normAutofit/>
          </a:bodyPr>
          <a:lstStyle/>
          <a:p>
            <a:r>
              <a:rPr lang="en-US" sz="3600" b="1" dirty="0" smtClean="0"/>
              <a:t>Imagery: </a:t>
            </a:r>
            <a:r>
              <a:rPr lang="en-US" sz="3600" u="sng" dirty="0" smtClean="0"/>
              <a:t>the </a:t>
            </a:r>
            <a:r>
              <a:rPr lang="en-US" sz="3600" u="sng" dirty="0"/>
              <a:t>elements in a </a:t>
            </a:r>
            <a:r>
              <a:rPr lang="en-US" sz="3600" i="1" u="sng" dirty="0"/>
              <a:t>poem</a:t>
            </a:r>
            <a:r>
              <a:rPr lang="en-US" sz="3600" u="sng" dirty="0"/>
              <a:t> </a:t>
            </a:r>
            <a:r>
              <a:rPr lang="en-US" sz="3600" u="sng" dirty="0" smtClean="0"/>
              <a:t>appeal to the </a:t>
            </a:r>
            <a:r>
              <a:rPr lang="en-US" sz="3600" u="sng" dirty="0"/>
              <a:t>senses</a:t>
            </a:r>
            <a:r>
              <a:rPr lang="en-US" sz="3600" dirty="0" smtClean="0"/>
              <a:t>.</a:t>
            </a:r>
          </a:p>
          <a:p>
            <a:pPr lvl="1"/>
            <a:r>
              <a:rPr lang="en-US" sz="3400" dirty="0" smtClean="0"/>
              <a:t>Visual, sound, smell, taste, touch, internal sensation (hunger, thirst, fear, fatigue), kinesthetic </a:t>
            </a:r>
          </a:p>
          <a:p>
            <a:endParaRPr lang="en-US" sz="3600" dirty="0"/>
          </a:p>
        </p:txBody>
      </p:sp>
    </p:spTree>
    <p:extLst>
      <p:ext uri="{BB962C8B-B14F-4D97-AF65-F5344CB8AC3E}">
        <p14:creationId xmlns:p14="http://schemas.microsoft.com/office/powerpoint/2010/main" val="20315963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Imagery Example</a:t>
            </a:r>
            <a:endParaRPr lang="en-US" b="1" dirty="0"/>
          </a:p>
        </p:txBody>
      </p:sp>
      <p:sp>
        <p:nvSpPr>
          <p:cNvPr id="3" name="Content Placeholder 2"/>
          <p:cNvSpPr>
            <a:spLocks noGrp="1"/>
          </p:cNvSpPr>
          <p:nvPr>
            <p:ph idx="1"/>
          </p:nvPr>
        </p:nvSpPr>
        <p:spPr>
          <a:xfrm>
            <a:off x="2083026" y="1790700"/>
            <a:ext cx="9421586" cy="4724400"/>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marL="0" indent="0">
              <a:buNone/>
            </a:pPr>
            <a:r>
              <a:rPr lang="en-US" sz="2800" b="1" dirty="0"/>
              <a:t>The Way I Play Soccer</a:t>
            </a:r>
          </a:p>
          <a:p>
            <a:pPr marL="0" indent="0">
              <a:buNone/>
            </a:pPr>
            <a:r>
              <a:rPr lang="en-US" sz="2800" dirty="0"/>
              <a:t>Sweat streams down my face,</a:t>
            </a:r>
            <a:br>
              <a:rPr lang="en-US" sz="2800" dirty="0"/>
            </a:br>
            <a:r>
              <a:rPr lang="en-US" sz="2800" dirty="0"/>
              <a:t>And my skin turns red under the watchful eye of the sun.</a:t>
            </a:r>
            <a:br>
              <a:rPr lang="en-US" sz="2800" dirty="0"/>
            </a:br>
            <a:r>
              <a:rPr lang="en-US" sz="2800" dirty="0"/>
              <a:t>The sound of cleats pounding the earth is deafening </a:t>
            </a:r>
            <a:br>
              <a:rPr lang="en-US" sz="2800" dirty="0"/>
            </a:br>
            <a:r>
              <a:rPr lang="en-US" sz="2800" dirty="0"/>
              <a:t>As my enemies charge down the field towards me.</a:t>
            </a:r>
            <a:br>
              <a:rPr lang="en-US" sz="2800" dirty="0"/>
            </a:br>
            <a:r>
              <a:rPr lang="en-US" sz="2800" dirty="0"/>
              <a:t>I can sense the shooter is going to miss;</a:t>
            </a:r>
            <a:br>
              <a:rPr lang="en-US" sz="2800" dirty="0"/>
            </a:br>
            <a:r>
              <a:rPr lang="en-US" sz="2800" dirty="0"/>
              <a:t>All at once, the ball collides into my chest.</a:t>
            </a:r>
            <a:br>
              <a:rPr lang="en-US" sz="2800" dirty="0"/>
            </a:br>
            <a:r>
              <a:rPr lang="en-US" sz="2800" dirty="0"/>
              <a:t>Screams of victory roar across the field.</a:t>
            </a:r>
            <a:br>
              <a:rPr lang="en-US" sz="2800" dirty="0"/>
            </a:br>
            <a:r>
              <a:rPr lang="en-US" sz="2800" dirty="0"/>
              <a:t>The grass stained, game ball rests</a:t>
            </a:r>
            <a:br>
              <a:rPr lang="en-US" sz="2800" dirty="0"/>
            </a:br>
            <a:r>
              <a:rPr lang="en-US" sz="2800" dirty="0" err="1"/>
              <a:t>Rests</a:t>
            </a:r>
            <a:r>
              <a:rPr lang="en-US" sz="2800" dirty="0"/>
              <a:t> lovingly between my two hands.</a:t>
            </a:r>
            <a:r>
              <a:rPr lang="en-US" sz="2800" b="1" dirty="0"/>
              <a:t/>
            </a:r>
            <a:br>
              <a:rPr lang="en-US" sz="2800" b="1" dirty="0"/>
            </a:br>
            <a:endParaRPr lang="en-US" sz="2800" b="1" dirty="0"/>
          </a:p>
          <a:p>
            <a:pPr marL="0" indent="0">
              <a:buNone/>
            </a:pPr>
            <a:r>
              <a:rPr lang="en-US" sz="2800" b="1" dirty="0" smtClean="0"/>
              <a:t>Natasha </a:t>
            </a:r>
            <a:r>
              <a:rPr lang="en-US" sz="2800" b="1" dirty="0" err="1"/>
              <a:t>Niemi</a:t>
            </a:r>
            <a:endParaRPr lang="en-US" sz="2800" b="1"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88164" y="271462"/>
            <a:ext cx="2979278" cy="1986185"/>
          </a:xfrm>
          <a:prstGeom prst="rect">
            <a:avLst/>
          </a:prstGeom>
        </p:spPr>
      </p:pic>
    </p:spTree>
    <p:extLst>
      <p:ext uri="{BB962C8B-B14F-4D97-AF65-F5344CB8AC3E}">
        <p14:creationId xmlns:p14="http://schemas.microsoft.com/office/powerpoint/2010/main" val="12876457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“Nothing Gold Can Stay”</a:t>
            </a:r>
            <a:br>
              <a:rPr lang="en-US" dirty="0" smtClean="0"/>
            </a:br>
            <a:r>
              <a:rPr lang="en-US" dirty="0" smtClean="0"/>
              <a:t>by Robert Frost</a:t>
            </a:r>
            <a:endParaRPr lang="en-US" dirty="0"/>
          </a:p>
        </p:txBody>
      </p:sp>
      <p:sp>
        <p:nvSpPr>
          <p:cNvPr id="3" name="Content Placeholder 2"/>
          <p:cNvSpPr>
            <a:spLocks noGrp="1"/>
          </p:cNvSpPr>
          <p:nvPr>
            <p:ph idx="1"/>
          </p:nvPr>
        </p:nvSpPr>
        <p:spPr>
          <a:xfrm>
            <a:off x="2589212" y="2133599"/>
            <a:ext cx="6130245" cy="4397829"/>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US" sz="3200" b="1" dirty="0"/>
              <a:t>Nature’s first green is gold, Her hardest hue to hold. </a:t>
            </a:r>
            <a:r>
              <a:rPr lang="en-US" sz="3200" b="1" dirty="0" smtClean="0"/>
              <a:t>    Her </a:t>
            </a:r>
            <a:r>
              <a:rPr lang="en-US" sz="3200" b="1" dirty="0"/>
              <a:t>early leaf’s a flower; </a:t>
            </a:r>
            <a:r>
              <a:rPr lang="en-US" sz="3200" b="1" dirty="0" smtClean="0"/>
              <a:t>     But </a:t>
            </a:r>
            <a:r>
              <a:rPr lang="en-US" sz="3200" b="1" dirty="0"/>
              <a:t>only so an hour.  </a:t>
            </a:r>
            <a:r>
              <a:rPr lang="en-US" sz="3200" b="1" dirty="0" smtClean="0"/>
              <a:t>         Then </a:t>
            </a:r>
            <a:r>
              <a:rPr lang="en-US" sz="3200" b="1" dirty="0"/>
              <a:t>leaf subsides to leaf. </a:t>
            </a:r>
            <a:r>
              <a:rPr lang="en-US" sz="3200" b="1" dirty="0" smtClean="0"/>
              <a:t>   So </a:t>
            </a:r>
            <a:r>
              <a:rPr lang="en-US" sz="3200" b="1" dirty="0"/>
              <a:t>Eden sank to grief, </a:t>
            </a:r>
            <a:r>
              <a:rPr lang="en-US" sz="3200" b="1" dirty="0" smtClean="0"/>
              <a:t>           So </a:t>
            </a:r>
            <a:r>
              <a:rPr lang="en-US" sz="3200" b="1" dirty="0"/>
              <a:t>dawn goes down </a:t>
            </a:r>
            <a:r>
              <a:rPr lang="en-US" sz="3200" b="1" dirty="0" smtClean="0"/>
              <a:t>today</a:t>
            </a:r>
            <a:r>
              <a:rPr lang="en-US" sz="3200" b="1" dirty="0"/>
              <a:t>. Nothing gold can stay</a:t>
            </a:r>
          </a:p>
        </p:txBody>
      </p:sp>
    </p:spTree>
    <p:extLst>
      <p:ext uri="{BB962C8B-B14F-4D97-AF65-F5344CB8AC3E}">
        <p14:creationId xmlns:p14="http://schemas.microsoft.com/office/powerpoint/2010/main" val="33371146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156" y="558796"/>
            <a:ext cx="8911687" cy="1280890"/>
          </a:xfrm>
        </p:spPr>
        <p:txBody>
          <a:bodyPr>
            <a:normAutofit/>
          </a:bodyPr>
          <a:lstStyle/>
          <a:p>
            <a:r>
              <a:rPr lang="en-US" sz="4800" b="1" dirty="0" smtClean="0"/>
              <a:t>Diamond</a:t>
            </a:r>
            <a:endParaRPr lang="en-US" sz="4800" b="1" dirty="0"/>
          </a:p>
        </p:txBody>
      </p:sp>
      <p:sp>
        <p:nvSpPr>
          <p:cNvPr id="3" name="Content Placeholder 2"/>
          <p:cNvSpPr>
            <a:spLocks noGrp="1"/>
          </p:cNvSpPr>
          <p:nvPr>
            <p:ph idx="1"/>
          </p:nvPr>
        </p:nvSpPr>
        <p:spPr>
          <a:xfrm>
            <a:off x="830036" y="1591126"/>
            <a:ext cx="10531928" cy="5103589"/>
          </a:xfrm>
        </p:spPr>
        <p:style>
          <a:lnRef idx="2">
            <a:schemeClr val="accent1"/>
          </a:lnRef>
          <a:fillRef idx="1">
            <a:schemeClr val="lt1"/>
          </a:fillRef>
          <a:effectRef idx="0">
            <a:schemeClr val="accent1"/>
          </a:effectRef>
          <a:fontRef idx="minor">
            <a:schemeClr val="dk1"/>
          </a:fontRef>
        </p:style>
        <p:txBody>
          <a:bodyPr>
            <a:noAutofit/>
          </a:bodyPr>
          <a:lstStyle/>
          <a:p>
            <a:r>
              <a:rPr lang="en-US" sz="3200" u="sng" dirty="0" smtClean="0"/>
              <a:t>Gets its name from its unusual diamond shape</a:t>
            </a:r>
            <a:r>
              <a:rPr lang="en-US" sz="3200" dirty="0" smtClean="0"/>
              <a:t>. </a:t>
            </a:r>
          </a:p>
          <a:p>
            <a:pPr lvl="1"/>
            <a:r>
              <a:rPr lang="en-US" sz="3200" b="1" dirty="0" smtClean="0"/>
              <a:t>Line 1:</a:t>
            </a:r>
            <a:r>
              <a:rPr lang="en-US" sz="3200" dirty="0" smtClean="0"/>
              <a:t> Subject</a:t>
            </a:r>
          </a:p>
          <a:p>
            <a:pPr lvl="1"/>
            <a:r>
              <a:rPr lang="en-US" sz="3200" b="1" dirty="0" smtClean="0"/>
              <a:t>Line 2: </a:t>
            </a:r>
            <a:r>
              <a:rPr lang="en-US" sz="3200" dirty="0" smtClean="0"/>
              <a:t>Two words that describe subject</a:t>
            </a:r>
          </a:p>
          <a:p>
            <a:pPr lvl="1"/>
            <a:r>
              <a:rPr lang="en-US" sz="3200" b="1" dirty="0" smtClean="0"/>
              <a:t>Line 3:</a:t>
            </a:r>
            <a:r>
              <a:rPr lang="en-US" sz="3200" dirty="0" smtClean="0"/>
              <a:t> 3 Action words associated with subject</a:t>
            </a:r>
          </a:p>
          <a:p>
            <a:pPr lvl="1"/>
            <a:r>
              <a:rPr lang="en-US" sz="3200" b="1" dirty="0" smtClean="0"/>
              <a:t>Line 4:</a:t>
            </a:r>
            <a:r>
              <a:rPr lang="en-US" sz="3200" dirty="0" smtClean="0"/>
              <a:t> Name 4 things associated with subject</a:t>
            </a:r>
          </a:p>
          <a:p>
            <a:pPr lvl="1"/>
            <a:r>
              <a:rPr lang="en-US" sz="3200" b="1" dirty="0" smtClean="0"/>
              <a:t>Line 5: </a:t>
            </a:r>
            <a:r>
              <a:rPr lang="en-US" sz="3200" dirty="0" smtClean="0"/>
              <a:t>5 action words opposite the subject</a:t>
            </a:r>
          </a:p>
          <a:p>
            <a:pPr lvl="1"/>
            <a:r>
              <a:rPr lang="en-US" sz="3200" b="1" dirty="0" smtClean="0"/>
              <a:t>Line 6:</a:t>
            </a:r>
            <a:r>
              <a:rPr lang="en-US" sz="3200" dirty="0" smtClean="0"/>
              <a:t> Two words describe opposite subject</a:t>
            </a:r>
          </a:p>
          <a:p>
            <a:pPr lvl="1"/>
            <a:r>
              <a:rPr lang="en-US" sz="3200" b="1" dirty="0" smtClean="0"/>
              <a:t>Line 7: </a:t>
            </a:r>
            <a:r>
              <a:rPr lang="en-US" sz="3200" dirty="0" smtClean="0"/>
              <a:t>Opposite word of subject</a:t>
            </a:r>
            <a:endParaRPr lang="en-US" sz="3200" dirty="0"/>
          </a:p>
        </p:txBody>
      </p:sp>
    </p:spTree>
    <p:extLst>
      <p:ext uri="{BB962C8B-B14F-4D97-AF65-F5344CB8AC3E}">
        <p14:creationId xmlns:p14="http://schemas.microsoft.com/office/powerpoint/2010/main" val="1713332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156" y="558796"/>
            <a:ext cx="8911687" cy="1280890"/>
          </a:xfrm>
        </p:spPr>
        <p:txBody>
          <a:bodyPr>
            <a:normAutofit/>
          </a:bodyPr>
          <a:lstStyle/>
          <a:p>
            <a:r>
              <a:rPr lang="en-US" sz="4800" b="1" dirty="0" smtClean="0"/>
              <a:t>Limerick</a:t>
            </a:r>
            <a:endParaRPr lang="en-US" sz="4800" b="1" dirty="0"/>
          </a:p>
        </p:txBody>
      </p:sp>
      <p:sp>
        <p:nvSpPr>
          <p:cNvPr id="3" name="Content Placeholder 2"/>
          <p:cNvSpPr>
            <a:spLocks noGrp="1"/>
          </p:cNvSpPr>
          <p:nvPr>
            <p:ph idx="1"/>
          </p:nvPr>
        </p:nvSpPr>
        <p:spPr>
          <a:xfrm>
            <a:off x="1282587" y="1676400"/>
            <a:ext cx="9626826" cy="5067300"/>
          </a:xfrm>
        </p:spPr>
        <p:style>
          <a:lnRef idx="2">
            <a:schemeClr val="accent1"/>
          </a:lnRef>
          <a:fillRef idx="1">
            <a:schemeClr val="lt1"/>
          </a:fillRef>
          <a:effectRef idx="0">
            <a:schemeClr val="accent1"/>
          </a:effectRef>
          <a:fontRef idx="minor">
            <a:schemeClr val="dk1"/>
          </a:fontRef>
        </p:style>
        <p:txBody>
          <a:bodyPr>
            <a:noAutofit/>
          </a:bodyPr>
          <a:lstStyle/>
          <a:p>
            <a:r>
              <a:rPr lang="en-US" sz="3200" u="sng" dirty="0" smtClean="0"/>
              <a:t>A 5-line witty poem. Follows an AABBA rhyme scheme</a:t>
            </a:r>
            <a:r>
              <a:rPr lang="en-US" sz="3200" dirty="0" smtClean="0"/>
              <a:t>. </a:t>
            </a:r>
          </a:p>
          <a:p>
            <a:pPr lvl="1"/>
            <a:r>
              <a:rPr lang="en-US" sz="3200" dirty="0" smtClean="0"/>
              <a:t>Also has a syllable count </a:t>
            </a:r>
          </a:p>
          <a:p>
            <a:pPr lvl="2"/>
            <a:r>
              <a:rPr lang="en-US" sz="3200" b="1" dirty="0" smtClean="0"/>
              <a:t>Line 1: </a:t>
            </a:r>
            <a:r>
              <a:rPr lang="en-US" sz="3200" dirty="0" smtClean="0"/>
              <a:t>7-10 syllables</a:t>
            </a:r>
          </a:p>
          <a:p>
            <a:pPr lvl="2"/>
            <a:r>
              <a:rPr lang="en-US" sz="3200" b="1" dirty="0" smtClean="0"/>
              <a:t>Line 2: </a:t>
            </a:r>
            <a:r>
              <a:rPr lang="en-US" sz="3200" dirty="0" smtClean="0"/>
              <a:t>7-10 syllables</a:t>
            </a:r>
          </a:p>
          <a:p>
            <a:pPr lvl="2"/>
            <a:r>
              <a:rPr lang="en-US" sz="3200" b="1" dirty="0" smtClean="0"/>
              <a:t>Line 3: </a:t>
            </a:r>
            <a:r>
              <a:rPr lang="en-US" sz="3200" dirty="0" smtClean="0"/>
              <a:t>5-7 syllables</a:t>
            </a:r>
          </a:p>
          <a:p>
            <a:pPr lvl="2"/>
            <a:r>
              <a:rPr lang="en-US" sz="3200" b="1" dirty="0" smtClean="0"/>
              <a:t>Line 4: </a:t>
            </a:r>
            <a:r>
              <a:rPr lang="en-US" sz="3200" dirty="0" smtClean="0"/>
              <a:t>5-7 syllables</a:t>
            </a:r>
          </a:p>
          <a:p>
            <a:pPr lvl="2"/>
            <a:r>
              <a:rPr lang="en-US" sz="3200" b="1" dirty="0" smtClean="0"/>
              <a:t>Line 5: </a:t>
            </a:r>
            <a:r>
              <a:rPr lang="en-US" sz="3200" dirty="0" smtClean="0"/>
              <a:t>7-10 syllables</a:t>
            </a:r>
            <a:endParaRPr lang="en-US" sz="3200" dirty="0"/>
          </a:p>
        </p:txBody>
      </p:sp>
    </p:spTree>
    <p:extLst>
      <p:ext uri="{BB962C8B-B14F-4D97-AF65-F5344CB8AC3E}">
        <p14:creationId xmlns:p14="http://schemas.microsoft.com/office/powerpoint/2010/main" val="2625064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Cinquain</a:t>
            </a:r>
            <a:endParaRPr lang="en-US" dirty="0"/>
          </a:p>
        </p:txBody>
      </p:sp>
      <p:sp>
        <p:nvSpPr>
          <p:cNvPr id="3" name="Content Placeholder 2"/>
          <p:cNvSpPr>
            <a:spLocks noGrp="1"/>
          </p:cNvSpPr>
          <p:nvPr>
            <p:ph idx="1"/>
          </p:nvPr>
        </p:nvSpPr>
        <p:spPr>
          <a:xfrm>
            <a:off x="699407" y="1687146"/>
            <a:ext cx="10793185" cy="4762640"/>
          </a:xfrm>
        </p:spPr>
        <p:style>
          <a:lnRef idx="2">
            <a:schemeClr val="accent1"/>
          </a:lnRef>
          <a:fillRef idx="1">
            <a:schemeClr val="lt1"/>
          </a:fillRef>
          <a:effectRef idx="0">
            <a:schemeClr val="accent1"/>
          </a:effectRef>
          <a:fontRef idx="minor">
            <a:schemeClr val="dk1"/>
          </a:fontRef>
        </p:style>
        <p:txBody>
          <a:bodyPr>
            <a:noAutofit/>
          </a:bodyPr>
          <a:lstStyle/>
          <a:p>
            <a:r>
              <a:rPr lang="en-US" sz="2800" dirty="0" smtClean="0"/>
              <a:t>A </a:t>
            </a:r>
            <a:r>
              <a:rPr lang="en-US" sz="2800" dirty="0" err="1" smtClean="0"/>
              <a:t>cinquain</a:t>
            </a:r>
            <a:r>
              <a:rPr lang="en-US" sz="2800" dirty="0" smtClean="0"/>
              <a:t> is a 5-line poem. The first and last lines of the poem mean the same thing or are synonyms of each other. </a:t>
            </a:r>
          </a:p>
          <a:p>
            <a:pPr lvl="1"/>
            <a:r>
              <a:rPr lang="en-US" sz="2800" dirty="0" smtClean="0"/>
              <a:t>Line 1: One word subject</a:t>
            </a:r>
          </a:p>
          <a:p>
            <a:pPr lvl="1"/>
            <a:r>
              <a:rPr lang="en-US" sz="2800" dirty="0" smtClean="0"/>
              <a:t>Line 2: 2 words to describe subject </a:t>
            </a:r>
          </a:p>
          <a:p>
            <a:pPr lvl="1"/>
            <a:r>
              <a:rPr lang="en-US" sz="2800" dirty="0" smtClean="0"/>
              <a:t>Line  3: 3 actions done by the subject</a:t>
            </a:r>
          </a:p>
          <a:p>
            <a:pPr lvl="1"/>
            <a:r>
              <a:rPr lang="en-US" sz="2800" dirty="0" smtClean="0"/>
              <a:t>Line 4: Short phrase showing how you feel about subject</a:t>
            </a:r>
          </a:p>
          <a:p>
            <a:pPr lvl="1"/>
            <a:r>
              <a:rPr lang="en-US" sz="2800" dirty="0" smtClean="0"/>
              <a:t>Line 5: Another word or a synonym of  a word you used in line 1</a:t>
            </a:r>
            <a:endParaRPr lang="en-US" sz="2800" dirty="0"/>
          </a:p>
        </p:txBody>
      </p:sp>
    </p:spTree>
    <p:extLst>
      <p:ext uri="{BB962C8B-B14F-4D97-AF65-F5344CB8AC3E}">
        <p14:creationId xmlns:p14="http://schemas.microsoft.com/office/powerpoint/2010/main" val="1617008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8347" y="460824"/>
            <a:ext cx="8911687" cy="1280890"/>
          </a:xfrm>
        </p:spPr>
        <p:txBody>
          <a:bodyPr>
            <a:normAutofit/>
          </a:bodyPr>
          <a:lstStyle/>
          <a:p>
            <a:r>
              <a:rPr lang="en-US" sz="6000" b="1" dirty="0" smtClean="0"/>
              <a:t>Free Verse</a:t>
            </a:r>
            <a:endParaRPr lang="en-US" sz="6000" b="1" dirty="0"/>
          </a:p>
        </p:txBody>
      </p:sp>
      <p:sp>
        <p:nvSpPr>
          <p:cNvPr id="3" name="Content Placeholder 2"/>
          <p:cNvSpPr>
            <a:spLocks noGrp="1"/>
          </p:cNvSpPr>
          <p:nvPr>
            <p:ph idx="1"/>
          </p:nvPr>
        </p:nvSpPr>
        <p:spPr>
          <a:xfrm>
            <a:off x="783771" y="2313215"/>
            <a:ext cx="10720841" cy="1964871"/>
          </a:xfrm>
        </p:spPr>
        <p:style>
          <a:lnRef idx="2">
            <a:schemeClr val="accent1"/>
          </a:lnRef>
          <a:fillRef idx="1">
            <a:schemeClr val="lt1"/>
          </a:fillRef>
          <a:effectRef idx="0">
            <a:schemeClr val="accent1"/>
          </a:effectRef>
          <a:fontRef idx="minor">
            <a:schemeClr val="dk1"/>
          </a:fontRef>
        </p:style>
        <p:txBody>
          <a:bodyPr>
            <a:normAutofit/>
          </a:bodyPr>
          <a:lstStyle/>
          <a:p>
            <a:r>
              <a:rPr lang="en-US" sz="3600" u="sng" dirty="0" smtClean="0"/>
              <a:t>Written with no set form. </a:t>
            </a:r>
            <a:r>
              <a:rPr lang="en-US" sz="3600" dirty="0" smtClean="0"/>
              <a:t>It does not have a specific rhyme, pattern, or set of rules. </a:t>
            </a:r>
            <a:endParaRPr lang="en-US" sz="3600" dirty="0"/>
          </a:p>
        </p:txBody>
      </p:sp>
    </p:spTree>
    <p:extLst>
      <p:ext uri="{BB962C8B-B14F-4D97-AF65-F5344CB8AC3E}">
        <p14:creationId xmlns:p14="http://schemas.microsoft.com/office/powerpoint/2010/main" val="10182870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22749" y="342349"/>
            <a:ext cx="8827220" cy="1022428"/>
          </a:xfrm>
        </p:spPr>
        <p:style>
          <a:lnRef idx="1">
            <a:schemeClr val="accent3"/>
          </a:lnRef>
          <a:fillRef idx="2">
            <a:schemeClr val="accent3"/>
          </a:fillRef>
          <a:effectRef idx="1">
            <a:schemeClr val="accent3"/>
          </a:effectRef>
          <a:fontRef idx="minor">
            <a:schemeClr val="dk1"/>
          </a:fontRef>
        </p:style>
        <p:txBody>
          <a:bodyPr>
            <a:noAutofit/>
          </a:bodyPr>
          <a:lstStyle/>
          <a:p>
            <a:pPr algn="ctr"/>
            <a:r>
              <a:rPr lang="en-US" sz="6600" dirty="0" smtClean="0"/>
              <a:t>Poetic Devices</a:t>
            </a:r>
            <a:endParaRPr lang="en-US" sz="6600" dirty="0"/>
          </a:p>
        </p:txBody>
      </p:sp>
      <p:sp>
        <p:nvSpPr>
          <p:cNvPr id="3" name="Subtitle 2"/>
          <p:cNvSpPr>
            <a:spLocks noGrp="1"/>
          </p:cNvSpPr>
          <p:nvPr>
            <p:ph type="subTitle" idx="1"/>
          </p:nvPr>
        </p:nvSpPr>
        <p:spPr>
          <a:xfrm>
            <a:off x="2277950" y="4957683"/>
            <a:ext cx="8915399" cy="1340086"/>
          </a:xfrm>
        </p:spPr>
        <p:txBody>
          <a:bodyPr>
            <a:noAutofit/>
          </a:bodyPr>
          <a:lstStyle/>
          <a:p>
            <a:endParaRPr lang="en-US" sz="3600" dirty="0"/>
          </a:p>
        </p:txBody>
      </p:sp>
      <p:pic>
        <p:nvPicPr>
          <p:cNvPr id="5" name="Picture 4" descr="File:Pieter Bruegel de Oude - De val van Icarus.jpg">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2765400" y="1741147"/>
            <a:ext cx="7341918" cy="4946256"/>
          </a:xfrm>
          <a:prstGeom prst="rect">
            <a:avLst/>
          </a:prstGeom>
          <a:noFill/>
          <a:ln>
            <a:noFill/>
          </a:ln>
        </p:spPr>
      </p:pic>
    </p:spTree>
    <p:extLst>
      <p:ext uri="{BB962C8B-B14F-4D97-AF65-F5344CB8AC3E}">
        <p14:creationId xmlns:p14="http://schemas.microsoft.com/office/powerpoint/2010/main" val="25372496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you know that the music you listen to contains poetic elements?</a:t>
            </a:r>
            <a:endParaRPr lang="en-US" dirty="0"/>
          </a:p>
        </p:txBody>
      </p:sp>
      <p:sp>
        <p:nvSpPr>
          <p:cNvPr id="3" name="Content Placeholder 2"/>
          <p:cNvSpPr>
            <a:spLocks noGrp="1"/>
          </p:cNvSpPr>
          <p:nvPr>
            <p:ph idx="1"/>
          </p:nvPr>
        </p:nvSpPr>
        <p:spPr>
          <a:xfrm>
            <a:off x="2589212" y="2133599"/>
            <a:ext cx="8915400" cy="4138411"/>
          </a:xfrm>
        </p:spPr>
        <p:txBody>
          <a:bodyPr>
            <a:noAutofit/>
          </a:bodyPr>
          <a:lstStyle/>
          <a:p>
            <a:r>
              <a:rPr lang="en-US" sz="2400" dirty="0" smtClean="0"/>
              <a:t>“My hearts a stereo / It beats for you so listen close / Hear my thoughts in every note” </a:t>
            </a:r>
            <a:r>
              <a:rPr lang="en-US" sz="2400" b="1" dirty="0" smtClean="0"/>
              <a:t>Gym Class Heroes </a:t>
            </a:r>
            <a:r>
              <a:rPr lang="en-US" sz="2400" dirty="0" smtClean="0"/>
              <a:t>(metaphor)</a:t>
            </a:r>
          </a:p>
          <a:p>
            <a:r>
              <a:rPr lang="en-US" sz="2400" dirty="0" smtClean="0"/>
              <a:t>“Now I’m feeling so fly like a G6” </a:t>
            </a:r>
            <a:r>
              <a:rPr lang="en-US" sz="2400" b="1" dirty="0" smtClean="0"/>
              <a:t>Far East Movement </a:t>
            </a:r>
            <a:r>
              <a:rPr lang="en-US" sz="2400" dirty="0" smtClean="0"/>
              <a:t>(Simile)</a:t>
            </a:r>
          </a:p>
          <a:p>
            <a:r>
              <a:rPr lang="en-US" sz="2400" dirty="0"/>
              <a:t>“Dead in the middle of little Italy, little did we know that we riddled two middle men who didn’t do </a:t>
            </a:r>
            <a:r>
              <a:rPr lang="en-US" sz="2400" dirty="0" err="1"/>
              <a:t>diddily</a:t>
            </a:r>
            <a:r>
              <a:rPr lang="en-US" sz="2400" dirty="0" smtClean="0"/>
              <a:t>.” </a:t>
            </a:r>
            <a:r>
              <a:rPr lang="en-US" sz="2400" b="1" dirty="0" smtClean="0"/>
              <a:t>Big Pun </a:t>
            </a:r>
            <a:r>
              <a:rPr lang="en-US" sz="2400" dirty="0" smtClean="0"/>
              <a:t>(Assonance)</a:t>
            </a:r>
          </a:p>
          <a:p>
            <a:r>
              <a:rPr lang="en-US" sz="2400" dirty="0" smtClean="0"/>
              <a:t>“the deep and dying breath of this love” </a:t>
            </a:r>
            <a:r>
              <a:rPr lang="en-US" sz="2400" b="1" dirty="0" smtClean="0"/>
              <a:t>John Mayer </a:t>
            </a:r>
            <a:r>
              <a:rPr lang="en-US" sz="2400" dirty="0" smtClean="0"/>
              <a:t>(Personification)</a:t>
            </a:r>
            <a:endParaRPr lang="en-US" sz="24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9780" y="1802255"/>
            <a:ext cx="1894580" cy="953823"/>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6742" y="3038887"/>
            <a:ext cx="1161447" cy="1161447"/>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3387" y="4347245"/>
            <a:ext cx="1531914" cy="1043226"/>
          </a:xfrm>
          <a:prstGeom prst="rect">
            <a:avLst/>
          </a:prstGeom>
        </p:spPr>
      </p:pic>
      <p:pic>
        <p:nvPicPr>
          <p:cNvPr id="2054" name="Picture 6" descr="http://assets-s3.rollingstone.com/assets/images/story/john-mayer-unveils-new-work-dedicates-song-to-katy-perry-at-tour-opener-20130707/1000x600/130706-john-mayer-600-1373207707.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59632" y="5644592"/>
            <a:ext cx="1455669" cy="9704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40516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5951" y="585473"/>
            <a:ext cx="6138951" cy="779687"/>
          </a:xfrm>
        </p:spPr>
        <p:txBody>
          <a:bodyPr/>
          <a:lstStyle/>
          <a:p>
            <a:r>
              <a:rPr lang="en-US" dirty="0" smtClean="0"/>
              <a:t>Sound Devices: Alliteration</a:t>
            </a:r>
            <a:endParaRPr lang="en-US" dirty="0"/>
          </a:p>
        </p:txBody>
      </p:sp>
      <p:sp>
        <p:nvSpPr>
          <p:cNvPr id="3" name="Content Placeholder 2"/>
          <p:cNvSpPr>
            <a:spLocks noGrp="1"/>
          </p:cNvSpPr>
          <p:nvPr>
            <p:ph idx="1"/>
          </p:nvPr>
        </p:nvSpPr>
        <p:spPr>
          <a:xfrm>
            <a:off x="1661932" y="1657081"/>
            <a:ext cx="9420049" cy="4846749"/>
          </a:xfrm>
        </p:spPr>
        <p:txBody>
          <a:bodyPr>
            <a:noAutofit/>
          </a:bodyPr>
          <a:lstStyle/>
          <a:p>
            <a:r>
              <a:rPr lang="en-US" sz="3200" b="1" dirty="0" smtClean="0"/>
              <a:t>Alliteration</a:t>
            </a:r>
            <a:r>
              <a:rPr lang="en-US" sz="3200" dirty="0" smtClean="0"/>
              <a:t>: </a:t>
            </a:r>
            <a:r>
              <a:rPr lang="en-US" sz="3200" u="sng" dirty="0" smtClean="0"/>
              <a:t>Repeating the beginning sound</a:t>
            </a:r>
          </a:p>
          <a:p>
            <a:pPr marL="0" indent="0">
              <a:buNone/>
            </a:pPr>
            <a:endParaRPr lang="en-US" sz="2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841171"/>
            <a:ext cx="4523015" cy="3662659"/>
          </a:xfrm>
          <a:prstGeom prst="rect">
            <a:avLst/>
          </a:prstGeom>
        </p:spPr>
      </p:pic>
      <p:sp>
        <p:nvSpPr>
          <p:cNvPr id="5" name="Rectangle 4"/>
          <p:cNvSpPr/>
          <p:nvPr/>
        </p:nvSpPr>
        <p:spPr>
          <a:xfrm>
            <a:off x="4523014" y="2410402"/>
            <a:ext cx="6558967" cy="4708981"/>
          </a:xfrm>
          <a:prstGeom prst="rect">
            <a:avLst/>
          </a:prstGeom>
        </p:spPr>
        <p:txBody>
          <a:bodyPr wrap="square">
            <a:spAutoFit/>
          </a:bodyPr>
          <a:lstStyle/>
          <a:p>
            <a:pPr marL="457200" indent="-457200">
              <a:buFont typeface="Wingdings" panose="05000000000000000000" pitchFamily="2" charset="2"/>
              <a:buChar char="v"/>
            </a:pPr>
            <a:r>
              <a:rPr lang="en-US" sz="2800" dirty="0"/>
              <a:t>The repetition of the same sounds or of the same kinds of sounds at the beginning of words or in stressed syllables</a:t>
            </a:r>
          </a:p>
          <a:p>
            <a:pPr marL="914400" lvl="1" indent="-457200">
              <a:buFont typeface="Wingdings" panose="05000000000000000000" pitchFamily="2" charset="2"/>
              <a:buChar char="v"/>
            </a:pPr>
            <a:r>
              <a:rPr lang="en-US" sz="2800" dirty="0"/>
              <a:t>Emphasizes the words being spoken or add to the mood or emotion of the scene. </a:t>
            </a:r>
          </a:p>
          <a:p>
            <a:pPr marL="914400" lvl="1" indent="-457200">
              <a:buFont typeface="Wingdings" panose="05000000000000000000" pitchFamily="2" charset="2"/>
              <a:buChar char="v"/>
            </a:pPr>
            <a:r>
              <a:rPr lang="en-US" sz="2800" dirty="0"/>
              <a:t>Sets the tone and creates a rhythm or cadence in the that draws in readers. </a:t>
            </a:r>
          </a:p>
          <a:p>
            <a:pPr lvl="1"/>
            <a:endParaRPr lang="en-US" sz="2000" dirty="0"/>
          </a:p>
        </p:txBody>
      </p:sp>
    </p:spTree>
    <p:extLst>
      <p:ext uri="{BB962C8B-B14F-4D97-AF65-F5344CB8AC3E}">
        <p14:creationId xmlns:p14="http://schemas.microsoft.com/office/powerpoint/2010/main" val="1003120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3717</TotalTime>
  <Words>1813</Words>
  <Application>Microsoft Office PowerPoint</Application>
  <PresentationFormat>Custom</PresentationFormat>
  <Paragraphs>153</Paragraphs>
  <Slides>26</Slides>
  <Notes>11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Wisp</vt:lpstr>
      <vt:lpstr>Clerihew</vt:lpstr>
      <vt:lpstr>Acrostic </vt:lpstr>
      <vt:lpstr>Diamond</vt:lpstr>
      <vt:lpstr>Limerick</vt:lpstr>
      <vt:lpstr>Cinquain</vt:lpstr>
      <vt:lpstr>Free Verse</vt:lpstr>
      <vt:lpstr>Poetic Devices</vt:lpstr>
      <vt:lpstr>Did you know that the music you listen to contains poetic elements?</vt:lpstr>
      <vt:lpstr>Sound Devices: Alliteration</vt:lpstr>
      <vt:lpstr>Examples of Alliteration</vt:lpstr>
      <vt:lpstr>Poetic Devices: Allusion</vt:lpstr>
      <vt:lpstr>Examples of Allusion</vt:lpstr>
      <vt:lpstr>Sound Devices: Assonance</vt:lpstr>
      <vt:lpstr>Examples of Assonance</vt:lpstr>
      <vt:lpstr>Sound Devices: Consonance</vt:lpstr>
      <vt:lpstr>Examples of Consonance</vt:lpstr>
      <vt:lpstr>Poetic Devices: Simile</vt:lpstr>
      <vt:lpstr>Poetic Devices: Personification</vt:lpstr>
      <vt:lpstr>Poetic Devices: Metaphor</vt:lpstr>
      <vt:lpstr>Poetic Devices: Stanza</vt:lpstr>
      <vt:lpstr>What is a rhyme scheme?</vt:lpstr>
      <vt:lpstr>Couplet</vt:lpstr>
      <vt:lpstr>Poetic Devices: Hyperbole</vt:lpstr>
      <vt:lpstr>Poetic Devices: Imagery</vt:lpstr>
      <vt:lpstr>Imagery Example</vt:lpstr>
      <vt:lpstr>“Nothing Gold Can Stay” by Robert Frost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Poetic Devices</dc:title>
  <dc:creator>Brian Oliveras</dc:creator>
  <cp:lastModifiedBy>Wamego Schools</cp:lastModifiedBy>
  <cp:revision>107</cp:revision>
  <dcterms:created xsi:type="dcterms:W3CDTF">2013-12-27T05:06:36Z</dcterms:created>
  <dcterms:modified xsi:type="dcterms:W3CDTF">2016-12-08T03:35:26Z</dcterms:modified>
</cp:coreProperties>
</file>